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148"/>
  </p:notesMasterIdLst>
  <p:sldIdLst>
    <p:sldId id="294" r:id="rId2"/>
    <p:sldId id="479" r:id="rId3"/>
    <p:sldId id="481" r:id="rId4"/>
    <p:sldId id="478" r:id="rId5"/>
    <p:sldId id="295" r:id="rId6"/>
    <p:sldId id="296" r:id="rId7"/>
    <p:sldId id="297" r:id="rId8"/>
    <p:sldId id="298" r:id="rId9"/>
    <p:sldId id="299" r:id="rId10"/>
    <p:sldId id="300" r:id="rId11"/>
    <p:sldId id="301" r:id="rId12"/>
    <p:sldId id="471" r:id="rId13"/>
    <p:sldId id="302" r:id="rId14"/>
    <p:sldId id="303" r:id="rId15"/>
    <p:sldId id="304" r:id="rId16"/>
    <p:sldId id="305" r:id="rId17"/>
    <p:sldId id="306" r:id="rId18"/>
    <p:sldId id="402" r:id="rId19"/>
    <p:sldId id="307" r:id="rId20"/>
    <p:sldId id="472" r:id="rId21"/>
    <p:sldId id="403" r:id="rId22"/>
    <p:sldId id="308" r:id="rId23"/>
    <p:sldId id="315" r:id="rId24"/>
    <p:sldId id="404" r:id="rId25"/>
    <p:sldId id="405" r:id="rId26"/>
    <p:sldId id="406" r:id="rId27"/>
    <p:sldId id="407" r:id="rId28"/>
    <p:sldId id="408" r:id="rId29"/>
    <p:sldId id="409" r:id="rId30"/>
    <p:sldId id="411" r:id="rId31"/>
    <p:sldId id="410" r:id="rId32"/>
    <p:sldId id="412" r:id="rId33"/>
    <p:sldId id="413" r:id="rId34"/>
    <p:sldId id="414" r:id="rId35"/>
    <p:sldId id="415" r:id="rId36"/>
    <p:sldId id="416" r:id="rId37"/>
    <p:sldId id="417" r:id="rId38"/>
    <p:sldId id="420" r:id="rId39"/>
    <p:sldId id="418" r:id="rId40"/>
    <p:sldId id="421" r:id="rId41"/>
    <p:sldId id="423" r:id="rId42"/>
    <p:sldId id="257" r:id="rId43"/>
    <p:sldId id="422" r:id="rId44"/>
    <p:sldId id="424" r:id="rId45"/>
    <p:sldId id="425" r:id="rId46"/>
    <p:sldId id="427" r:id="rId47"/>
    <p:sldId id="428" r:id="rId48"/>
    <p:sldId id="429" r:id="rId49"/>
    <p:sldId id="430" r:id="rId50"/>
    <p:sldId id="454" r:id="rId51"/>
    <p:sldId id="431" r:id="rId52"/>
    <p:sldId id="432" r:id="rId53"/>
    <p:sldId id="434" r:id="rId54"/>
    <p:sldId id="436" r:id="rId55"/>
    <p:sldId id="437" r:id="rId56"/>
    <p:sldId id="438" r:id="rId57"/>
    <p:sldId id="439" r:id="rId58"/>
    <p:sldId id="435" r:id="rId59"/>
    <p:sldId id="444" r:id="rId60"/>
    <p:sldId id="445" r:id="rId61"/>
    <p:sldId id="446" r:id="rId62"/>
    <p:sldId id="442" r:id="rId63"/>
    <p:sldId id="451" r:id="rId64"/>
    <p:sldId id="452" r:id="rId65"/>
    <p:sldId id="443" r:id="rId66"/>
    <p:sldId id="447" r:id="rId67"/>
    <p:sldId id="449" r:id="rId68"/>
    <p:sldId id="448" r:id="rId69"/>
    <p:sldId id="453" r:id="rId70"/>
    <p:sldId id="324" r:id="rId71"/>
    <p:sldId id="456" r:id="rId72"/>
    <p:sldId id="455" r:id="rId73"/>
    <p:sldId id="458" r:id="rId74"/>
    <p:sldId id="461" r:id="rId75"/>
    <p:sldId id="462" r:id="rId76"/>
    <p:sldId id="463" r:id="rId77"/>
    <p:sldId id="464" r:id="rId78"/>
    <p:sldId id="515" r:id="rId79"/>
    <p:sldId id="516" r:id="rId80"/>
    <p:sldId id="517" r:id="rId81"/>
    <p:sldId id="518" r:id="rId82"/>
    <p:sldId id="519" r:id="rId83"/>
    <p:sldId id="520" r:id="rId84"/>
    <p:sldId id="521" r:id="rId85"/>
    <p:sldId id="522" r:id="rId86"/>
    <p:sldId id="523" r:id="rId87"/>
    <p:sldId id="524" r:id="rId88"/>
    <p:sldId id="525" r:id="rId89"/>
    <p:sldId id="335" r:id="rId90"/>
    <p:sldId id="337" r:id="rId91"/>
    <p:sldId id="338" r:id="rId92"/>
    <p:sldId id="487" r:id="rId93"/>
    <p:sldId id="488" r:id="rId94"/>
    <p:sldId id="489" r:id="rId95"/>
    <p:sldId id="490" r:id="rId96"/>
    <p:sldId id="491" r:id="rId97"/>
    <p:sldId id="492" r:id="rId98"/>
    <p:sldId id="493" r:id="rId99"/>
    <p:sldId id="494" r:id="rId100"/>
    <p:sldId id="511" r:id="rId101"/>
    <p:sldId id="495" r:id="rId102"/>
    <p:sldId id="512" r:id="rId103"/>
    <p:sldId id="496" r:id="rId104"/>
    <p:sldId id="497" r:id="rId105"/>
    <p:sldId id="498" r:id="rId106"/>
    <p:sldId id="499" r:id="rId107"/>
    <p:sldId id="500" r:id="rId108"/>
    <p:sldId id="503" r:id="rId109"/>
    <p:sldId id="504" r:id="rId110"/>
    <p:sldId id="505" r:id="rId111"/>
    <p:sldId id="513" r:id="rId112"/>
    <p:sldId id="506" r:id="rId113"/>
    <p:sldId id="507" r:id="rId114"/>
    <p:sldId id="508" r:id="rId115"/>
    <p:sldId id="509" r:id="rId116"/>
    <p:sldId id="510" r:id="rId117"/>
    <p:sldId id="514" r:id="rId118"/>
    <p:sldId id="343" r:id="rId119"/>
    <p:sldId id="344" r:id="rId120"/>
    <p:sldId id="345" r:id="rId121"/>
    <p:sldId id="346" r:id="rId122"/>
    <p:sldId id="347" r:id="rId123"/>
    <p:sldId id="348" r:id="rId124"/>
    <p:sldId id="349" r:id="rId125"/>
    <p:sldId id="350" r:id="rId126"/>
    <p:sldId id="352" r:id="rId127"/>
    <p:sldId id="353" r:id="rId128"/>
    <p:sldId id="354" r:id="rId129"/>
    <p:sldId id="466" r:id="rId130"/>
    <p:sldId id="467" r:id="rId131"/>
    <p:sldId id="468" r:id="rId132"/>
    <p:sldId id="469" r:id="rId133"/>
    <p:sldId id="526"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485" r:id="rId14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P.C. Juan Antonio Zapata Zapata" initials="CJAZZ"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68DEBF-C5D9-B74A-801A-756F98E7F28D}" v="26" dt="2019-06-12T05:25:13.1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216"/>
    <p:restoredTop sz="94633"/>
  </p:normalViewPr>
  <p:slideViewPr>
    <p:cSldViewPr>
      <p:cViewPr varScale="1">
        <p:scale>
          <a:sx n="69" d="100"/>
          <a:sy n="69" d="100"/>
        </p:scale>
        <p:origin x="-115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55" Type="http://schemas.microsoft.com/office/2015/10/relationships/revisionInfo" Target="revisionInfo.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notesMaster" Target="notesMasters/notesMaster1.xml"/><Relationship Id="rId15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B957-A0D9-41DB-BEAD-00BE947EEFBE}" type="datetimeFigureOut">
              <a:rPr lang="es-MX" smtClean="0"/>
              <a:t>13/06/2019</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FC508-B6D6-4B31-9FD0-AF79681F618B}" type="slidenum">
              <a:rPr lang="es-MX" smtClean="0"/>
              <a:t>‹Nº›</a:t>
            </a:fld>
            <a:endParaRPr lang="es-MX" dirty="0"/>
          </a:p>
        </p:txBody>
      </p:sp>
    </p:spTree>
    <p:extLst>
      <p:ext uri="{BB962C8B-B14F-4D97-AF65-F5344CB8AC3E}">
        <p14:creationId xmlns:p14="http://schemas.microsoft.com/office/powerpoint/2010/main" val="3232193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E1B9ABCA-ECFA-4EC9-9C46-5B018C8EDF12}" type="slidenum">
              <a:rPr lang="es-ES"/>
              <a:pPr/>
              <a:t>1</a:t>
            </a:fld>
            <a:endParaRPr lang="es-E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s-MX" dirty="0"/>
          </a:p>
        </p:txBody>
      </p:sp>
    </p:spTree>
    <p:extLst>
      <p:ext uri="{BB962C8B-B14F-4D97-AF65-F5344CB8AC3E}">
        <p14:creationId xmlns:p14="http://schemas.microsoft.com/office/powerpoint/2010/main" val="2773845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EF884BC-6BE0-46FC-9C60-792D48F872BC}" type="slidenum">
              <a:rPr lang="es-ES"/>
              <a:pPr/>
              <a:t>11</a:t>
            </a:fld>
            <a:endParaRPr lang="es-E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s-MX" dirty="0"/>
          </a:p>
        </p:txBody>
      </p:sp>
    </p:spTree>
    <p:extLst>
      <p:ext uri="{BB962C8B-B14F-4D97-AF65-F5344CB8AC3E}">
        <p14:creationId xmlns:p14="http://schemas.microsoft.com/office/powerpoint/2010/main" val="2331680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650F489-7F03-4948-9391-0F1FA866700F}" type="slidenum">
              <a:rPr lang="es-ES"/>
              <a:pPr/>
              <a:t>13</a:t>
            </a:fld>
            <a:endParaRPr lang="es-E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s-MX" dirty="0"/>
          </a:p>
        </p:txBody>
      </p:sp>
    </p:spTree>
    <p:extLst>
      <p:ext uri="{BB962C8B-B14F-4D97-AF65-F5344CB8AC3E}">
        <p14:creationId xmlns:p14="http://schemas.microsoft.com/office/powerpoint/2010/main" val="2227487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6BDC94A-4060-40A7-B7B2-80D2732D7D11}" type="slidenum">
              <a:rPr lang="es-ES"/>
              <a:pPr/>
              <a:t>14</a:t>
            </a:fld>
            <a:endParaRPr lang="es-E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s-MX" dirty="0"/>
          </a:p>
        </p:txBody>
      </p:sp>
    </p:spTree>
    <p:extLst>
      <p:ext uri="{BB962C8B-B14F-4D97-AF65-F5344CB8AC3E}">
        <p14:creationId xmlns:p14="http://schemas.microsoft.com/office/powerpoint/2010/main" val="2836950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DB7422D-E5FD-4116-BD10-8A2079446AC8}" type="slidenum">
              <a:rPr lang="es-ES"/>
              <a:pPr/>
              <a:t>23</a:t>
            </a:fld>
            <a:endParaRPr lang="es-E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s-MX" dirty="0"/>
          </a:p>
        </p:txBody>
      </p:sp>
    </p:spTree>
    <p:extLst>
      <p:ext uri="{BB962C8B-B14F-4D97-AF65-F5344CB8AC3E}">
        <p14:creationId xmlns:p14="http://schemas.microsoft.com/office/powerpoint/2010/main" val="1836868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4DCFC508-B6D6-4B31-9FD0-AF79681F618B}" type="slidenum">
              <a:rPr lang="es-MX" smtClean="0"/>
              <a:t>32</a:t>
            </a:fld>
            <a:endParaRPr lang="es-MX" dirty="0"/>
          </a:p>
        </p:txBody>
      </p:sp>
    </p:spTree>
    <p:extLst>
      <p:ext uri="{BB962C8B-B14F-4D97-AF65-F5344CB8AC3E}">
        <p14:creationId xmlns:p14="http://schemas.microsoft.com/office/powerpoint/2010/main" val="2518777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4DCFC508-B6D6-4B31-9FD0-AF79681F618B}" type="slidenum">
              <a:rPr lang="es-MX" smtClean="0"/>
              <a:t>48</a:t>
            </a:fld>
            <a:endParaRPr lang="es-MX" dirty="0"/>
          </a:p>
        </p:txBody>
      </p:sp>
    </p:spTree>
    <p:extLst>
      <p:ext uri="{BB962C8B-B14F-4D97-AF65-F5344CB8AC3E}">
        <p14:creationId xmlns:p14="http://schemas.microsoft.com/office/powerpoint/2010/main" val="125532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DCFC508-B6D6-4B31-9FD0-AF79681F618B}" type="slidenum">
              <a:rPr lang="es-MX" smtClean="0"/>
              <a:t>59</a:t>
            </a:fld>
            <a:endParaRPr lang="es-MX" dirty="0"/>
          </a:p>
        </p:txBody>
      </p:sp>
    </p:spTree>
    <p:extLst>
      <p:ext uri="{BB962C8B-B14F-4D97-AF65-F5344CB8AC3E}">
        <p14:creationId xmlns:p14="http://schemas.microsoft.com/office/powerpoint/2010/main" val="3164172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B537FDF-73E4-4115-8BFE-2F0BDE8C5F9A}" type="datetimeFigureOut">
              <a:rPr lang="es-MX" smtClean="0"/>
              <a:t>13/06/2019</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507BA110-D308-4EED-964C-CB86EE23D9FA}" type="slidenum">
              <a:rPr lang="es-MX" smtClean="0"/>
              <a:t>‹Nº›</a:t>
            </a:fld>
            <a:endParaRPr lang="es-MX" dirty="0"/>
          </a:p>
        </p:txBody>
      </p:sp>
    </p:spTree>
    <p:extLst>
      <p:ext uri="{BB962C8B-B14F-4D97-AF65-F5344CB8AC3E}">
        <p14:creationId xmlns:p14="http://schemas.microsoft.com/office/powerpoint/2010/main" val="3216070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B537FDF-73E4-4115-8BFE-2F0BDE8C5F9A}" type="datetimeFigureOut">
              <a:rPr lang="es-MX" smtClean="0"/>
              <a:t>13/06/2019</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07BA110-D308-4EED-964C-CB86EE23D9FA}" type="slidenum">
              <a:rPr lang="es-MX" smtClean="0"/>
              <a:t>‹Nº›</a:t>
            </a:fld>
            <a:endParaRPr lang="es-MX" dirty="0"/>
          </a:p>
        </p:txBody>
      </p:sp>
    </p:spTree>
    <p:extLst>
      <p:ext uri="{BB962C8B-B14F-4D97-AF65-F5344CB8AC3E}">
        <p14:creationId xmlns:p14="http://schemas.microsoft.com/office/powerpoint/2010/main" val="49389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B537FDF-73E4-4115-8BFE-2F0BDE8C5F9A}" type="datetimeFigureOut">
              <a:rPr lang="es-MX" smtClean="0"/>
              <a:t>13/06/2019</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07BA110-D308-4EED-964C-CB86EE23D9FA}" type="slidenum">
              <a:rPr lang="es-MX" smtClean="0"/>
              <a:t>‹Nº›</a:t>
            </a:fld>
            <a:endParaRPr lang="es-MX"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29274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6B537FDF-73E4-4115-8BFE-2F0BDE8C5F9A}" type="datetimeFigureOut">
              <a:rPr lang="es-MX" smtClean="0"/>
              <a:t>13/06/2019</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07BA110-D308-4EED-964C-CB86EE23D9FA}" type="slidenum">
              <a:rPr lang="es-MX" smtClean="0"/>
              <a:t>‹Nº›</a:t>
            </a:fld>
            <a:endParaRPr lang="es-MX" dirty="0"/>
          </a:p>
        </p:txBody>
      </p:sp>
    </p:spTree>
    <p:extLst>
      <p:ext uri="{BB962C8B-B14F-4D97-AF65-F5344CB8AC3E}">
        <p14:creationId xmlns:p14="http://schemas.microsoft.com/office/powerpoint/2010/main" val="3016702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6B537FDF-73E4-4115-8BFE-2F0BDE8C5F9A}" type="datetimeFigureOut">
              <a:rPr lang="es-MX" smtClean="0"/>
              <a:t>13/06/2019</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07BA110-D308-4EED-964C-CB86EE23D9FA}" type="slidenum">
              <a:rPr lang="es-MX" smtClean="0"/>
              <a:t>‹Nº›</a:t>
            </a:fld>
            <a:endParaRPr lang="es-MX"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62108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6B537FDF-73E4-4115-8BFE-2F0BDE8C5F9A}" type="datetimeFigureOut">
              <a:rPr lang="es-MX" smtClean="0"/>
              <a:t>13/06/2019</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07BA110-D308-4EED-964C-CB86EE23D9FA}" type="slidenum">
              <a:rPr lang="es-MX" smtClean="0"/>
              <a:t>‹Nº›</a:t>
            </a:fld>
            <a:endParaRPr lang="es-MX" dirty="0"/>
          </a:p>
        </p:txBody>
      </p:sp>
    </p:spTree>
    <p:extLst>
      <p:ext uri="{BB962C8B-B14F-4D97-AF65-F5344CB8AC3E}">
        <p14:creationId xmlns:p14="http://schemas.microsoft.com/office/powerpoint/2010/main" val="3716801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B537FDF-73E4-4115-8BFE-2F0BDE8C5F9A}" type="datetimeFigureOut">
              <a:rPr lang="es-MX" smtClean="0"/>
              <a:t>13/06/2019</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7BA110-D308-4EED-964C-CB86EE23D9FA}" type="slidenum">
              <a:rPr lang="es-MX" smtClean="0"/>
              <a:t>‹Nº›</a:t>
            </a:fld>
            <a:endParaRPr lang="es-MX" dirty="0"/>
          </a:p>
        </p:txBody>
      </p:sp>
    </p:spTree>
    <p:extLst>
      <p:ext uri="{BB962C8B-B14F-4D97-AF65-F5344CB8AC3E}">
        <p14:creationId xmlns:p14="http://schemas.microsoft.com/office/powerpoint/2010/main" val="3907412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B537FDF-73E4-4115-8BFE-2F0BDE8C5F9A}" type="datetimeFigureOut">
              <a:rPr lang="es-MX" smtClean="0"/>
              <a:t>13/06/2019</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7BA110-D308-4EED-964C-CB86EE23D9FA}" type="slidenum">
              <a:rPr lang="es-MX" smtClean="0"/>
              <a:t>‹Nº›</a:t>
            </a:fld>
            <a:endParaRPr lang="es-MX" dirty="0"/>
          </a:p>
        </p:txBody>
      </p:sp>
    </p:spTree>
    <p:extLst>
      <p:ext uri="{BB962C8B-B14F-4D97-AF65-F5344CB8AC3E}">
        <p14:creationId xmlns:p14="http://schemas.microsoft.com/office/powerpoint/2010/main" val="958082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0C631B77-4056-412B-96F3-84DE62D04878}" type="datetime1">
              <a:rPr lang="en-US" smtClean="0"/>
              <a:t>6/13/2019</a:t>
            </a:fld>
            <a:endParaRPr lang="en-US" dirty="0"/>
          </a:p>
        </p:txBody>
      </p:sp>
      <p:sp>
        <p:nvSpPr>
          <p:cNvPr id="4" name="3 Marcador de pie de página"/>
          <p:cNvSpPr>
            <a:spLocks noGrp="1"/>
          </p:cNvSpPr>
          <p:nvPr>
            <p:ph type="ftr" sz="quarter" idx="11"/>
          </p:nvPr>
        </p:nvSpPr>
        <p:spPr/>
        <p:txBody>
          <a:bodyPr/>
          <a:lstStyle/>
          <a:p>
            <a:r>
              <a:rPr lang="en-US" dirty="0" smtClean="0"/>
              <a:t>COMISIÓN DE AUDITORIA</a:t>
            </a:r>
            <a:endParaRPr lang="en-US" dirty="0"/>
          </a:p>
        </p:txBody>
      </p:sp>
      <p:sp>
        <p:nvSpPr>
          <p:cNvPr id="5" name="4 Marcador de número de diapositiva"/>
          <p:cNvSpPr>
            <a:spLocks noGrp="1"/>
          </p:cNvSpPr>
          <p:nvPr>
            <p:ph type="sldNum" sz="quarter" idx="12"/>
          </p:nvPr>
        </p:nvSpPr>
        <p:spPr/>
        <p:txBody>
          <a:bodyPr/>
          <a:lstStyle/>
          <a:p>
            <a:fld id="{D57F1E4F-1CFF-5643-939E-02111984F565}" type="slidenum">
              <a:rPr lang="en-US" smtClean="0"/>
              <a:t>‹Nº›</a:t>
            </a:fld>
            <a:endParaRPr lang="en-US" dirty="0"/>
          </a:p>
        </p:txBody>
      </p:sp>
      <p:sp>
        <p:nvSpPr>
          <p:cNvPr id="6" name="1 Título"/>
          <p:cNvSpPr>
            <a:spLocks noGrp="1"/>
          </p:cNvSpPr>
          <p:nvPr>
            <p:ph type="title" hasCustomPrompt="1"/>
          </p:nvPr>
        </p:nvSpPr>
        <p:spPr>
          <a:xfrm>
            <a:off x="4427985" y="2636912"/>
            <a:ext cx="4485184" cy="998984"/>
          </a:xfrm>
        </p:spPr>
        <p:txBody>
          <a:bodyPr>
            <a:normAutofit/>
          </a:bodyPr>
          <a:lstStyle>
            <a:lvl1pPr>
              <a:defRPr sz="3600" baseline="0"/>
            </a:lvl1pPr>
          </a:lstStyle>
          <a:p>
            <a:r>
              <a:rPr lang="es-ES" dirty="0" smtClean="0"/>
              <a:t>Título o tema</a:t>
            </a:r>
            <a:endParaRPr lang="es-MX" dirty="0"/>
          </a:p>
        </p:txBody>
      </p:sp>
    </p:spTree>
    <p:extLst>
      <p:ext uri="{BB962C8B-B14F-4D97-AF65-F5344CB8AC3E}">
        <p14:creationId xmlns:p14="http://schemas.microsoft.com/office/powerpoint/2010/main" val="231608141"/>
      </p:ext>
    </p:extLst>
  </p:cSld>
  <p:clrMapOvr>
    <a:masterClrMapping/>
  </p:clrMapOvr>
  <p:timing>
    <p:tnLst>
      <p:par>
        <p:cTn id="1" dur="indefinite" restart="never" nodeType="tmRoot"/>
      </p:par>
    </p:tn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B537FDF-73E4-4115-8BFE-2F0BDE8C5F9A}" type="datetimeFigureOut">
              <a:rPr lang="es-MX" smtClean="0"/>
              <a:t>13/06/2019</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7BA110-D308-4EED-964C-CB86EE23D9FA}" type="slidenum">
              <a:rPr lang="es-MX" smtClean="0"/>
              <a:t>‹Nº›</a:t>
            </a:fld>
            <a:endParaRPr lang="es-MX" dirty="0"/>
          </a:p>
        </p:txBody>
      </p:sp>
    </p:spTree>
    <p:extLst>
      <p:ext uri="{BB962C8B-B14F-4D97-AF65-F5344CB8AC3E}">
        <p14:creationId xmlns:p14="http://schemas.microsoft.com/office/powerpoint/2010/main" val="3613936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B537FDF-73E4-4115-8BFE-2F0BDE8C5F9A}" type="datetimeFigureOut">
              <a:rPr lang="es-MX" smtClean="0"/>
              <a:t>13/06/2019</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07BA110-D308-4EED-964C-CB86EE23D9FA}" type="slidenum">
              <a:rPr lang="es-MX" smtClean="0"/>
              <a:t>‹Nº›</a:t>
            </a:fld>
            <a:endParaRPr lang="es-MX" dirty="0"/>
          </a:p>
        </p:txBody>
      </p:sp>
    </p:spTree>
    <p:extLst>
      <p:ext uri="{BB962C8B-B14F-4D97-AF65-F5344CB8AC3E}">
        <p14:creationId xmlns:p14="http://schemas.microsoft.com/office/powerpoint/2010/main" val="2172802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B537FDF-73E4-4115-8BFE-2F0BDE8C5F9A}" type="datetimeFigureOut">
              <a:rPr lang="es-MX" smtClean="0"/>
              <a:t>13/06/2019</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507BA110-D308-4EED-964C-CB86EE23D9FA}" type="slidenum">
              <a:rPr lang="es-MX" smtClean="0"/>
              <a:t>‹Nº›</a:t>
            </a:fld>
            <a:endParaRPr lang="es-MX" dirty="0"/>
          </a:p>
        </p:txBody>
      </p:sp>
    </p:spTree>
    <p:extLst>
      <p:ext uri="{BB962C8B-B14F-4D97-AF65-F5344CB8AC3E}">
        <p14:creationId xmlns:p14="http://schemas.microsoft.com/office/powerpoint/2010/main" val="3690979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B537FDF-73E4-4115-8BFE-2F0BDE8C5F9A}" type="datetimeFigureOut">
              <a:rPr lang="es-MX" smtClean="0"/>
              <a:t>13/06/2019</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507BA110-D308-4EED-964C-CB86EE23D9FA}" type="slidenum">
              <a:rPr lang="es-MX" smtClean="0"/>
              <a:t>‹Nº›</a:t>
            </a:fld>
            <a:endParaRPr lang="es-MX" dirty="0"/>
          </a:p>
        </p:txBody>
      </p:sp>
    </p:spTree>
    <p:extLst>
      <p:ext uri="{BB962C8B-B14F-4D97-AF65-F5344CB8AC3E}">
        <p14:creationId xmlns:p14="http://schemas.microsoft.com/office/powerpoint/2010/main" val="205572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B537FDF-73E4-4115-8BFE-2F0BDE8C5F9A}" type="datetimeFigureOut">
              <a:rPr lang="es-MX" smtClean="0"/>
              <a:t>13/06/2019</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7BA110-D308-4EED-964C-CB86EE23D9FA}" type="slidenum">
              <a:rPr lang="es-MX" smtClean="0"/>
              <a:t>‹Nº›</a:t>
            </a:fld>
            <a:endParaRPr lang="es-MX" dirty="0"/>
          </a:p>
        </p:txBody>
      </p:sp>
    </p:spTree>
    <p:extLst>
      <p:ext uri="{BB962C8B-B14F-4D97-AF65-F5344CB8AC3E}">
        <p14:creationId xmlns:p14="http://schemas.microsoft.com/office/powerpoint/2010/main" val="3647762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537FDF-73E4-4115-8BFE-2F0BDE8C5F9A}" type="datetimeFigureOut">
              <a:rPr lang="es-MX" smtClean="0"/>
              <a:t>13/06/2019</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7BA110-D308-4EED-964C-CB86EE23D9FA}" type="slidenum">
              <a:rPr lang="es-MX" smtClean="0"/>
              <a:t>‹Nº›</a:t>
            </a:fld>
            <a:endParaRPr lang="es-MX" dirty="0"/>
          </a:p>
        </p:txBody>
      </p:sp>
    </p:spTree>
    <p:extLst>
      <p:ext uri="{BB962C8B-B14F-4D97-AF65-F5344CB8AC3E}">
        <p14:creationId xmlns:p14="http://schemas.microsoft.com/office/powerpoint/2010/main" val="38719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B537FDF-73E4-4115-8BFE-2F0BDE8C5F9A}" type="datetimeFigureOut">
              <a:rPr lang="es-MX" smtClean="0"/>
              <a:t>13/06/2019</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7BA110-D308-4EED-964C-CB86EE23D9FA}" type="slidenum">
              <a:rPr lang="es-MX" smtClean="0"/>
              <a:t>‹Nº›</a:t>
            </a:fld>
            <a:endParaRPr lang="es-MX" dirty="0"/>
          </a:p>
        </p:txBody>
      </p:sp>
    </p:spTree>
    <p:extLst>
      <p:ext uri="{BB962C8B-B14F-4D97-AF65-F5344CB8AC3E}">
        <p14:creationId xmlns:p14="http://schemas.microsoft.com/office/powerpoint/2010/main" val="378230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B537FDF-73E4-4115-8BFE-2F0BDE8C5F9A}" type="datetimeFigureOut">
              <a:rPr lang="es-MX" smtClean="0"/>
              <a:t>13/06/2019</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07BA110-D308-4EED-964C-CB86EE23D9FA}" type="slidenum">
              <a:rPr lang="es-MX" smtClean="0"/>
              <a:t>‹Nº›</a:t>
            </a:fld>
            <a:endParaRPr lang="es-MX" dirty="0"/>
          </a:p>
        </p:txBody>
      </p:sp>
    </p:spTree>
    <p:extLst>
      <p:ext uri="{BB962C8B-B14F-4D97-AF65-F5344CB8AC3E}">
        <p14:creationId xmlns:p14="http://schemas.microsoft.com/office/powerpoint/2010/main" val="79448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6B537FDF-73E4-4115-8BFE-2F0BDE8C5F9A}" type="datetimeFigureOut">
              <a:rPr lang="es-MX" smtClean="0"/>
              <a:t>13/06/2019</a:t>
            </a:fld>
            <a:endParaRPr lang="es-MX"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507BA110-D308-4EED-964C-CB86EE23D9FA}" type="slidenum">
              <a:rPr lang="es-MX" smtClean="0"/>
              <a:t>‹Nº›</a:t>
            </a:fld>
            <a:endParaRPr lang="es-MX" dirty="0"/>
          </a:p>
        </p:txBody>
      </p:sp>
    </p:spTree>
    <p:extLst>
      <p:ext uri="{BB962C8B-B14F-4D97-AF65-F5344CB8AC3E}">
        <p14:creationId xmlns:p14="http://schemas.microsoft.com/office/powerpoint/2010/main" val="361599709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hyperlink" Target="../Otros%20Archivos/Folios%20I.M.C.P/Informe%20%20y%20Opinion%20Fiscal/Anexo%202%20Folio%2041.-%20Informe.doc" TargetMode="Externa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Otros%20Archivos/Folios%20I.M.C.P/Informe%20%20y%20Opinion%20Fiscal/Anexo%201%20Folio%2041.-%20Opinio&#769;n.do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cidoa.com.mx/sipred/"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5129" name="Group 71">
            <a:extLst>
              <a:ext uri="{FF2B5EF4-FFF2-40B4-BE49-F238E27FC236}">
                <a16:creationId xmlns="" xmlns:a16="http://schemas.microsoft.com/office/drawing/2014/main" id="{7B7EFD05-5F12-420E-8AEF-74D5EF9D58B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0" y="228600"/>
            <a:ext cx="2138628" cy="6638625"/>
            <a:chOff x="2487613" y="285750"/>
            <a:chExt cx="2428875" cy="5654676"/>
          </a:xfrm>
        </p:grpSpPr>
        <p:sp>
          <p:nvSpPr>
            <p:cNvPr id="73" name="Freeform 11">
              <a:extLst>
                <a:ext uri="{FF2B5EF4-FFF2-40B4-BE49-F238E27FC236}">
                  <a16:creationId xmlns="" xmlns:a16="http://schemas.microsoft.com/office/drawing/2014/main" id="{6B6786B7-9BA0-488B-8C6B-1C5BB4E2A5A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4" name="Freeform 12">
              <a:extLst>
                <a:ext uri="{FF2B5EF4-FFF2-40B4-BE49-F238E27FC236}">
                  <a16:creationId xmlns="" xmlns:a16="http://schemas.microsoft.com/office/drawing/2014/main" id="{ACF6C842-D596-43D3-B584-5672E0D3313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5" name="Freeform 13">
              <a:extLst>
                <a:ext uri="{FF2B5EF4-FFF2-40B4-BE49-F238E27FC236}">
                  <a16:creationId xmlns="" xmlns:a16="http://schemas.microsoft.com/office/drawing/2014/main" id="{6DF84F3E-35FA-497B-B6FA-F453E82F325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6" name="Freeform 14">
              <a:extLst>
                <a:ext uri="{FF2B5EF4-FFF2-40B4-BE49-F238E27FC236}">
                  <a16:creationId xmlns="" xmlns:a16="http://schemas.microsoft.com/office/drawing/2014/main" id="{2846D7FA-E05C-448E-B156-F77C205A14B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7" name="Freeform 15">
              <a:extLst>
                <a:ext uri="{FF2B5EF4-FFF2-40B4-BE49-F238E27FC236}">
                  <a16:creationId xmlns="" xmlns:a16="http://schemas.microsoft.com/office/drawing/2014/main" id="{E269AD3A-E6B6-4322-A013-276CBC1B084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8" name="Freeform 16">
              <a:extLst>
                <a:ext uri="{FF2B5EF4-FFF2-40B4-BE49-F238E27FC236}">
                  <a16:creationId xmlns="" xmlns:a16="http://schemas.microsoft.com/office/drawing/2014/main" id="{CEFB9F00-6239-4BF6-B439-D16231B240A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9" name="Freeform 17">
              <a:extLst>
                <a:ext uri="{FF2B5EF4-FFF2-40B4-BE49-F238E27FC236}">
                  <a16:creationId xmlns="" xmlns:a16="http://schemas.microsoft.com/office/drawing/2014/main" id="{74D1DDDB-FC85-40C5-9225-06312C4515F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0" name="Freeform 18">
              <a:extLst>
                <a:ext uri="{FF2B5EF4-FFF2-40B4-BE49-F238E27FC236}">
                  <a16:creationId xmlns="" xmlns:a16="http://schemas.microsoft.com/office/drawing/2014/main" id="{E9217709-40C1-4F4A-AB69-8A693608ABA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1" name="Freeform 19">
              <a:extLst>
                <a:ext uri="{FF2B5EF4-FFF2-40B4-BE49-F238E27FC236}">
                  <a16:creationId xmlns="" xmlns:a16="http://schemas.microsoft.com/office/drawing/2014/main" id="{ACCD26D6-BC97-43F5-B803-5838985FCCE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2" name="Freeform 20">
              <a:extLst>
                <a:ext uri="{FF2B5EF4-FFF2-40B4-BE49-F238E27FC236}">
                  <a16:creationId xmlns="" xmlns:a16="http://schemas.microsoft.com/office/drawing/2014/main" id="{8136022F-2988-42E2-90E1-617D189FF18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3" name="Freeform 21">
              <a:extLst>
                <a:ext uri="{FF2B5EF4-FFF2-40B4-BE49-F238E27FC236}">
                  <a16:creationId xmlns="" xmlns:a16="http://schemas.microsoft.com/office/drawing/2014/main" id="{03859925-85FA-4D69-A0AB-6F827E3B5CB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4" name="Freeform 22">
              <a:extLst>
                <a:ext uri="{FF2B5EF4-FFF2-40B4-BE49-F238E27FC236}">
                  <a16:creationId xmlns="" xmlns:a16="http://schemas.microsoft.com/office/drawing/2014/main" id="{BAE65FC7-970A-4DCC-9FB4-CF0F7496A9E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130" name="Group 85">
            <a:extLst>
              <a:ext uri="{FF2B5EF4-FFF2-40B4-BE49-F238E27FC236}">
                <a16:creationId xmlns="" xmlns:a16="http://schemas.microsoft.com/office/drawing/2014/main" id="{B64F33C7-E158-4057-87E7-6F42AA6D034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0412" y="157"/>
            <a:ext cx="1767505" cy="6853096"/>
            <a:chOff x="6627813" y="195610"/>
            <a:chExt cx="1952625" cy="5678141"/>
          </a:xfrm>
        </p:grpSpPr>
        <p:sp>
          <p:nvSpPr>
            <p:cNvPr id="87" name="Freeform 27">
              <a:extLst>
                <a:ext uri="{FF2B5EF4-FFF2-40B4-BE49-F238E27FC236}">
                  <a16:creationId xmlns="" xmlns:a16="http://schemas.microsoft.com/office/drawing/2014/main" id="{26714E66-FCC0-42F6-B127-0F91203BC52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8" name="Freeform 28">
              <a:extLst>
                <a:ext uri="{FF2B5EF4-FFF2-40B4-BE49-F238E27FC236}">
                  <a16:creationId xmlns="" xmlns:a16="http://schemas.microsoft.com/office/drawing/2014/main" id="{7E0BD3C9-F0D9-4A53-87DF-71D17D328DA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9" name="Freeform 29">
              <a:extLst>
                <a:ext uri="{FF2B5EF4-FFF2-40B4-BE49-F238E27FC236}">
                  <a16:creationId xmlns="" xmlns:a16="http://schemas.microsoft.com/office/drawing/2014/main" id="{DFA9FE4C-FCED-4A9A-9E43-358EB75011E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0" name="Freeform 30">
              <a:extLst>
                <a:ext uri="{FF2B5EF4-FFF2-40B4-BE49-F238E27FC236}">
                  <a16:creationId xmlns="" xmlns:a16="http://schemas.microsoft.com/office/drawing/2014/main" id="{E5D5BB28-15EC-4D32-9C05-C2206AF9E28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1" name="Freeform 31">
              <a:extLst>
                <a:ext uri="{FF2B5EF4-FFF2-40B4-BE49-F238E27FC236}">
                  <a16:creationId xmlns="" xmlns:a16="http://schemas.microsoft.com/office/drawing/2014/main" id="{06210E9D-4080-4566-B32A-3A8BE356F8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2" name="Freeform 32">
              <a:extLst>
                <a:ext uri="{FF2B5EF4-FFF2-40B4-BE49-F238E27FC236}">
                  <a16:creationId xmlns="" xmlns:a16="http://schemas.microsoft.com/office/drawing/2014/main" id="{894D3505-0982-40B2-8131-1B6BFF2736C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3" name="Freeform 33">
              <a:extLst>
                <a:ext uri="{FF2B5EF4-FFF2-40B4-BE49-F238E27FC236}">
                  <a16:creationId xmlns="" xmlns:a16="http://schemas.microsoft.com/office/drawing/2014/main" id="{11598CAB-0965-48D6-999C-91450C50DEB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4" name="Freeform 34">
              <a:extLst>
                <a:ext uri="{FF2B5EF4-FFF2-40B4-BE49-F238E27FC236}">
                  <a16:creationId xmlns="" xmlns:a16="http://schemas.microsoft.com/office/drawing/2014/main" id="{29E94126-468A-4060-BCBC-DC3806A46F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5" name="Freeform 35">
              <a:extLst>
                <a:ext uri="{FF2B5EF4-FFF2-40B4-BE49-F238E27FC236}">
                  <a16:creationId xmlns="" xmlns:a16="http://schemas.microsoft.com/office/drawing/2014/main" id="{438F3422-C112-405B-B955-7B169072142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6" name="Freeform 36">
              <a:extLst>
                <a:ext uri="{FF2B5EF4-FFF2-40B4-BE49-F238E27FC236}">
                  <a16:creationId xmlns="" xmlns:a16="http://schemas.microsoft.com/office/drawing/2014/main" id="{C99C65FC-23C1-4B1D-A385-29B46619D2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7" name="Freeform 37">
              <a:extLst>
                <a:ext uri="{FF2B5EF4-FFF2-40B4-BE49-F238E27FC236}">
                  <a16:creationId xmlns="" xmlns:a16="http://schemas.microsoft.com/office/drawing/2014/main" id="{53D192C3-5E79-4B85-98D0-8F6C681CDC1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8" name="Freeform 38">
              <a:extLst>
                <a:ext uri="{FF2B5EF4-FFF2-40B4-BE49-F238E27FC236}">
                  <a16:creationId xmlns="" xmlns:a16="http://schemas.microsoft.com/office/drawing/2014/main" id="{8709C0CF-D42A-4EE0-9C30-B0B72C69AD4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131" name="Rectangle 99">
            <a:extLst>
              <a:ext uri="{FF2B5EF4-FFF2-40B4-BE49-F238E27FC236}">
                <a16:creationId xmlns="" xmlns:a16="http://schemas.microsoft.com/office/drawing/2014/main" id="{B8FE8EF1-7AF2-4864-A8DE-7EE3481DA1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132" name="Freeform 11">
            <a:extLst>
              <a:ext uri="{FF2B5EF4-FFF2-40B4-BE49-F238E27FC236}">
                <a16:creationId xmlns="" xmlns:a16="http://schemas.microsoft.com/office/drawing/2014/main" id="{5B3CCFC9-E82D-444E-9621-FE5F95E679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122" name="Rectangle 2"/>
          <p:cNvSpPr>
            <a:spLocks noGrp="1" noChangeArrowheads="1"/>
          </p:cNvSpPr>
          <p:nvPr>
            <p:ph type="subTitle" idx="1"/>
          </p:nvPr>
        </p:nvSpPr>
        <p:spPr>
          <a:xfrm>
            <a:off x="1547664" y="624109"/>
            <a:ext cx="7080795" cy="4735354"/>
          </a:xfrm>
        </p:spPr>
        <p:txBody>
          <a:bodyPr vert="horz" lIns="91440" tIns="45720" rIns="91440" bIns="45720" rtlCol="0">
            <a:normAutofit/>
          </a:bodyPr>
          <a:lstStyle/>
          <a:p>
            <a:pPr>
              <a:lnSpc>
                <a:spcPct val="90000"/>
              </a:lnSpc>
              <a:defRPr/>
            </a:pPr>
            <a:r>
              <a:rPr lang="en-US" sz="1400" b="1" dirty="0">
                <a:solidFill>
                  <a:schemeClr val="tx1">
                    <a:lumMod val="75000"/>
                    <a:lumOff val="25000"/>
                  </a:schemeClr>
                </a:solidFill>
              </a:rPr>
              <a:t> </a:t>
            </a:r>
          </a:p>
          <a:p>
            <a:pPr algn="ctr">
              <a:lnSpc>
                <a:spcPct val="90000"/>
              </a:lnSpc>
              <a:defRPr/>
            </a:pPr>
            <a:r>
              <a:rPr lang="en-US" sz="3200" b="1" dirty="0">
                <a:solidFill>
                  <a:schemeClr val="tx1">
                    <a:lumMod val="75000"/>
                    <a:lumOff val="25000"/>
                  </a:schemeClr>
                </a:solidFill>
              </a:rPr>
              <a:t>ASPECTOS RELEVANTES Y MODIFICACIONES  AL SIPRED  2018</a:t>
            </a:r>
          </a:p>
          <a:p>
            <a:pPr>
              <a:lnSpc>
                <a:spcPct val="90000"/>
              </a:lnSpc>
              <a:defRPr/>
            </a:pPr>
            <a:endParaRPr lang="en-US" sz="1400" b="1" dirty="0">
              <a:solidFill>
                <a:schemeClr val="tx1">
                  <a:lumMod val="75000"/>
                  <a:lumOff val="25000"/>
                </a:schemeClr>
              </a:solidFill>
            </a:endParaRPr>
          </a:p>
          <a:p>
            <a:pPr>
              <a:lnSpc>
                <a:spcPct val="90000"/>
              </a:lnSpc>
              <a:buFont typeface="Wingdings 3" charset="2"/>
              <a:buChar char=""/>
              <a:defRPr/>
            </a:pPr>
            <a:endParaRPr lang="en-US" sz="1400" b="1" dirty="0">
              <a:solidFill>
                <a:schemeClr val="tx1">
                  <a:lumMod val="75000"/>
                  <a:lumOff val="25000"/>
                </a:schemeClr>
              </a:solidFill>
            </a:endParaRPr>
          </a:p>
          <a:p>
            <a:pPr>
              <a:lnSpc>
                <a:spcPct val="90000"/>
              </a:lnSpc>
              <a:buFont typeface="Wingdings 3" charset="2"/>
              <a:buChar char=""/>
              <a:defRPr/>
            </a:pPr>
            <a:endParaRPr lang="en-US" sz="1400" b="1" dirty="0">
              <a:solidFill>
                <a:schemeClr val="tx1">
                  <a:lumMod val="75000"/>
                  <a:lumOff val="25000"/>
                </a:schemeClr>
              </a:solidFill>
            </a:endParaRPr>
          </a:p>
          <a:p>
            <a:pPr>
              <a:lnSpc>
                <a:spcPct val="90000"/>
              </a:lnSpc>
              <a:buFont typeface="Wingdings 3" charset="2"/>
              <a:buChar char=""/>
              <a:defRPr/>
            </a:pPr>
            <a:endParaRPr lang="en-US" sz="1400" b="1" dirty="0">
              <a:solidFill>
                <a:schemeClr val="tx1">
                  <a:lumMod val="75000"/>
                  <a:lumOff val="25000"/>
                </a:schemeClr>
              </a:solidFill>
            </a:endParaRPr>
          </a:p>
          <a:p>
            <a:pPr>
              <a:lnSpc>
                <a:spcPct val="90000"/>
              </a:lnSpc>
              <a:buFont typeface="Wingdings 3" charset="2"/>
              <a:buChar char=""/>
              <a:defRPr/>
            </a:pPr>
            <a:endParaRPr lang="en-US" sz="1400" dirty="0">
              <a:solidFill>
                <a:schemeClr val="tx1">
                  <a:lumMod val="75000"/>
                  <a:lumOff val="25000"/>
                </a:schemeClr>
              </a:solidFill>
            </a:endParaRPr>
          </a:p>
          <a:p>
            <a:pPr algn="just">
              <a:lnSpc>
                <a:spcPct val="90000"/>
              </a:lnSpc>
              <a:defRPr/>
            </a:pPr>
            <a:endParaRPr lang="en-US" sz="1400" dirty="0">
              <a:solidFill>
                <a:schemeClr val="tx1">
                  <a:lumMod val="75000"/>
                  <a:lumOff val="25000"/>
                </a:schemeClr>
              </a:solidFill>
            </a:endParaRPr>
          </a:p>
          <a:p>
            <a:pPr algn="just">
              <a:lnSpc>
                <a:spcPct val="90000"/>
              </a:lnSpc>
              <a:defRPr/>
            </a:pPr>
            <a:endParaRPr lang="en-US" sz="1400" dirty="0">
              <a:solidFill>
                <a:schemeClr val="tx1">
                  <a:lumMod val="75000"/>
                  <a:lumOff val="25000"/>
                </a:schemeClr>
              </a:solidFill>
            </a:endParaRPr>
          </a:p>
          <a:p>
            <a:pPr algn="just">
              <a:lnSpc>
                <a:spcPct val="90000"/>
              </a:lnSpc>
              <a:defRPr/>
            </a:pPr>
            <a:endParaRPr lang="en-US" sz="1400" dirty="0">
              <a:solidFill>
                <a:schemeClr val="tx1">
                  <a:lumMod val="75000"/>
                  <a:lumOff val="25000"/>
                </a:schemeClr>
              </a:solidFill>
            </a:endParaRPr>
          </a:p>
          <a:p>
            <a:pPr algn="just">
              <a:lnSpc>
                <a:spcPct val="90000"/>
              </a:lnSpc>
              <a:defRPr/>
            </a:pPr>
            <a:r>
              <a:rPr lang="en-US" dirty="0">
                <a:solidFill>
                  <a:schemeClr val="tx1">
                    <a:lumMod val="75000"/>
                    <a:lumOff val="25000"/>
                  </a:schemeClr>
                </a:solidFill>
              </a:rPr>
              <a:t>MATERIAL PREPARADO POR LA COMISION  REPRESENTATIVA DEL iMCP ANTE LAS ADMINISTRACIONES GENERALES DE FISCALIZACION DEL SAT DE LA ZONA CENRO OCCIDENTE </a:t>
            </a:r>
          </a:p>
          <a:p>
            <a:pPr>
              <a:lnSpc>
                <a:spcPct val="90000"/>
              </a:lnSpc>
              <a:buFont typeface="Wingdings 3" charset="2"/>
              <a:buChar char=""/>
              <a:defRPr/>
            </a:pPr>
            <a:endParaRPr lang="en-US" sz="1400" b="1" dirty="0">
              <a:solidFill>
                <a:schemeClr val="tx1">
                  <a:lumMod val="75000"/>
                  <a:lumOff val="25000"/>
                </a:schemeClr>
              </a:solidFill>
            </a:endParaRPr>
          </a:p>
        </p:txBody>
      </p:sp>
      <p:pic>
        <p:nvPicPr>
          <p:cNvPr id="3075" name="Picture 3"/>
          <p:cNvPicPr>
            <a:picLocks noGrp="1" noChangeAspect="1" noChangeArrowheads="1"/>
          </p:cNvPicPr>
          <p:nvPr>
            <p:ph type="ctrTitle"/>
          </p:nvPr>
        </p:nvPicPr>
        <p:blipFill>
          <a:blip r:embed="rId3" cstate="print"/>
          <a:stretch>
            <a:fillRect/>
          </a:stretch>
        </p:blipFill>
        <p:spPr>
          <a:xfrm>
            <a:off x="3866899" y="5535147"/>
            <a:ext cx="5097589" cy="1134213"/>
          </a:xfrm>
          <a:prstGeom prst="rect">
            <a:avLst/>
          </a:prstGeom>
          <a:noFill/>
        </p:spPr>
      </p:pic>
    </p:spTree>
    <p:extLst>
      <p:ext uri="{BB962C8B-B14F-4D97-AF65-F5344CB8AC3E}">
        <p14:creationId xmlns:p14="http://schemas.microsoft.com/office/powerpoint/2010/main" val="296020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47861"/>
            <a:ext cx="8229600" cy="5217443"/>
          </a:xfrm>
        </p:spPr>
        <p:txBody>
          <a:bodyPr/>
          <a:lstStyle/>
          <a:p>
            <a:pPr algn="ctr"/>
            <a:r>
              <a:rPr lang="es-MX" sz="2000" b="1" dirty="0">
                <a:solidFill>
                  <a:schemeClr val="tx1">
                    <a:lumMod val="95000"/>
                    <a:lumOff val="5000"/>
                  </a:schemeClr>
                </a:solidFill>
              </a:rPr>
              <a:t>ANEXO 16</a:t>
            </a:r>
          </a:p>
          <a:p>
            <a:pPr algn="just">
              <a:buNone/>
            </a:pPr>
            <a:r>
              <a:rPr lang="es-MX" dirty="0">
                <a:solidFill>
                  <a:schemeClr val="tx1">
                    <a:lumMod val="95000"/>
                    <a:lumOff val="5000"/>
                  </a:schemeClr>
                </a:solidFill>
              </a:rPr>
              <a:t/>
            </a:r>
            <a:br>
              <a:rPr lang="es-MX" dirty="0">
                <a:solidFill>
                  <a:schemeClr val="tx1">
                    <a:lumMod val="95000"/>
                    <a:lumOff val="5000"/>
                  </a:schemeClr>
                </a:solidFill>
              </a:rPr>
            </a:br>
            <a:endParaRPr lang="es-MX" dirty="0">
              <a:solidFill>
                <a:schemeClr val="tx1">
                  <a:lumMod val="95000"/>
                  <a:lumOff val="5000"/>
                </a:schemeClr>
              </a:solidFill>
            </a:endParaRPr>
          </a:p>
          <a:p>
            <a:pPr algn="just">
              <a:buNone/>
            </a:pPr>
            <a:r>
              <a:rPr lang="es-MX" dirty="0">
                <a:solidFill>
                  <a:schemeClr val="tx1">
                    <a:lumMod val="95000"/>
                    <a:lumOff val="5000"/>
                  </a:schemeClr>
                </a:solidFill>
              </a:rPr>
              <a:t>	Instructivo para la </a:t>
            </a:r>
            <a:r>
              <a:rPr lang="es-MX" dirty="0" smtClean="0">
                <a:solidFill>
                  <a:schemeClr val="tx1">
                    <a:lumMod val="95000"/>
                    <a:lumOff val="5000"/>
                  </a:schemeClr>
                </a:solidFill>
              </a:rPr>
              <a:t>integración </a:t>
            </a:r>
            <a:r>
              <a:rPr lang="es-MX" dirty="0">
                <a:solidFill>
                  <a:schemeClr val="tx1">
                    <a:lumMod val="95000"/>
                    <a:lumOff val="5000"/>
                  </a:schemeClr>
                </a:solidFill>
              </a:rPr>
              <a:t>y </a:t>
            </a:r>
            <a:r>
              <a:rPr lang="es-MX" dirty="0" smtClean="0">
                <a:solidFill>
                  <a:schemeClr val="tx1">
                    <a:lumMod val="95000"/>
                    <a:lumOff val="5000"/>
                  </a:schemeClr>
                </a:solidFill>
              </a:rPr>
              <a:t>presentación </a:t>
            </a:r>
            <a:r>
              <a:rPr lang="es-MX" dirty="0">
                <a:solidFill>
                  <a:schemeClr val="tx1">
                    <a:lumMod val="95000"/>
                    <a:lumOff val="5000"/>
                  </a:schemeClr>
                </a:solidFill>
              </a:rPr>
              <a:t>del dictamen de estados financieros para efectos fiscales emitido por contador publico registrado, por el ejercicio fiscal del 2018  (sipred`2018)</a:t>
            </a:r>
          </a:p>
          <a:p>
            <a:endParaRPr lang="es-MX" dirty="0">
              <a:solidFill>
                <a:schemeClr val="tx1">
                  <a:lumMod val="95000"/>
                  <a:lumOff val="5000"/>
                </a:schemeClr>
              </a:solidFill>
            </a:endParaRPr>
          </a:p>
        </p:txBody>
      </p:sp>
    </p:spTree>
    <p:extLst>
      <p:ext uri="{BB962C8B-B14F-4D97-AF65-F5344CB8AC3E}">
        <p14:creationId xmlns:p14="http://schemas.microsoft.com/office/powerpoint/2010/main" val="35977698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891B990D-6855-4A9B-BD75-2D8BF98A7A62}"/>
              </a:ext>
            </a:extLst>
          </p:cNvPr>
          <p:cNvSpPr>
            <a:spLocks noGrp="1"/>
          </p:cNvSpPr>
          <p:nvPr>
            <p:ph idx="1"/>
          </p:nvPr>
        </p:nvSpPr>
        <p:spPr>
          <a:xfrm>
            <a:off x="1139780" y="448575"/>
            <a:ext cx="7872666" cy="5980980"/>
          </a:xfrm>
        </p:spPr>
        <p:txBody>
          <a:bodyPr>
            <a:noAutofit/>
          </a:bodyPr>
          <a:lstStyle/>
          <a:p>
            <a:pPr marL="0" indent="0" algn="just">
              <a:lnSpc>
                <a:spcPct val="150000"/>
              </a:lnSpc>
              <a:buNone/>
            </a:pPr>
            <a:r>
              <a:rPr lang="es-ES" b="1" dirty="0" smtClean="0"/>
              <a:t>d</a:t>
            </a:r>
            <a:r>
              <a:rPr lang="es-ES" b="1" dirty="0"/>
              <a:t>)	</a:t>
            </a:r>
            <a:r>
              <a:rPr lang="es-MX" dirty="0"/>
              <a:t>Operaciones con partes relacionadas (Apartado 15).</a:t>
            </a:r>
          </a:p>
          <a:p>
            <a:pPr marL="0" indent="0" algn="just">
              <a:lnSpc>
                <a:spcPct val="150000"/>
              </a:lnSpc>
              <a:buNone/>
            </a:pPr>
            <a:r>
              <a:rPr lang="es-ES" b="1" dirty="0"/>
              <a:t>e)	</a:t>
            </a:r>
            <a:r>
              <a:rPr lang="es-MX" dirty="0"/>
              <a:t>Información sobre sus operaciones con partes relacionadas (Apartado 16).</a:t>
            </a:r>
          </a:p>
          <a:p>
            <a:pPr marL="0" indent="0" algn="just">
              <a:lnSpc>
                <a:spcPct val="150000"/>
              </a:lnSpc>
              <a:buNone/>
            </a:pPr>
            <a:r>
              <a:rPr lang="es-ES" b="1" dirty="0"/>
              <a:t>f)	</a:t>
            </a:r>
            <a:r>
              <a:rPr lang="es-MX" dirty="0"/>
              <a:t>Operaciones llevadas a cabo con residentes en el extranjero (Apartado 22).</a:t>
            </a:r>
          </a:p>
          <a:p>
            <a:pPr marL="0" indent="0" algn="just">
              <a:lnSpc>
                <a:spcPct val="150000"/>
              </a:lnSpc>
              <a:buNone/>
            </a:pPr>
            <a:r>
              <a:rPr lang="es-ES" b="1" dirty="0"/>
              <a:t>g)	</a:t>
            </a:r>
            <a:r>
              <a:rPr lang="es-ES" dirty="0"/>
              <a:t>Cuentas y documentos por cobrar y por pagar en moneda extranjera (Apartado 24).</a:t>
            </a:r>
            <a:endParaRPr lang="es-MX" dirty="0"/>
          </a:p>
          <a:p>
            <a:pPr marL="0" indent="0" algn="just">
              <a:lnSpc>
                <a:spcPct val="150000"/>
              </a:lnSpc>
              <a:buNone/>
            </a:pPr>
            <a:r>
              <a:rPr lang="es-ES" b="1" dirty="0"/>
              <a:t>h)	</a:t>
            </a:r>
            <a:r>
              <a:rPr lang="es-ES" dirty="0"/>
              <a:t>Préstamos del extranjero (Apartado 25).</a:t>
            </a:r>
            <a:endParaRPr lang="es-MX" dirty="0"/>
          </a:p>
          <a:p>
            <a:endParaRPr lang="es-MX" dirty="0"/>
          </a:p>
        </p:txBody>
      </p:sp>
    </p:spTree>
    <p:extLst>
      <p:ext uri="{BB962C8B-B14F-4D97-AF65-F5344CB8AC3E}">
        <p14:creationId xmlns:p14="http://schemas.microsoft.com/office/powerpoint/2010/main" val="83280543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A811693-9EB8-460E-85D2-F92523BF5236}"/>
              </a:ext>
            </a:extLst>
          </p:cNvPr>
          <p:cNvSpPr>
            <a:spLocks noGrp="1"/>
          </p:cNvSpPr>
          <p:nvPr>
            <p:ph type="title"/>
          </p:nvPr>
        </p:nvSpPr>
        <p:spPr>
          <a:xfrm>
            <a:off x="683568" y="1255366"/>
            <a:ext cx="8218893" cy="805482"/>
          </a:xfrm>
        </p:spPr>
        <p:txBody>
          <a:bodyPr>
            <a:noAutofit/>
          </a:bodyPr>
          <a:lstStyle/>
          <a:p>
            <a:pPr algn="just"/>
            <a:r>
              <a:rPr lang="es-ES" sz="1800" b="1" dirty="0" smtClean="0"/>
              <a:t>Pregunta Frecuente 11</a:t>
            </a:r>
            <a:r>
              <a:rPr lang="es-ES" sz="1800" b="1" dirty="0"/>
              <a:t>.- Qué deben hacer aquéllos contribuyentes personas morales residentes en México con operaciones llevadas a cabo con residentes en el extranjero que optaron por aplicar lo señalado en la regla 2.19.5. de la resolución miscelánea fiscal para 2018, para que el sistema ISSIF (32H-CFF), les permita enviar su información sobre situación fiscal del ejercicio de 2018? </a:t>
            </a:r>
            <a:r>
              <a:rPr lang="es-ES" sz="2000" dirty="0"/>
              <a:t/>
            </a:r>
            <a:br>
              <a:rPr lang="es-ES" sz="2000" dirty="0"/>
            </a:br>
            <a:endParaRPr lang="es-MX" sz="2000" dirty="0"/>
          </a:p>
        </p:txBody>
      </p:sp>
      <p:sp>
        <p:nvSpPr>
          <p:cNvPr id="3" name="Marcador de contenido 2">
            <a:extLst>
              <a:ext uri="{FF2B5EF4-FFF2-40B4-BE49-F238E27FC236}">
                <a16:creationId xmlns:a16="http://schemas.microsoft.com/office/drawing/2014/main" xmlns="" id="{A0705343-F623-4FAE-BB19-B3CD266BD03D}"/>
              </a:ext>
            </a:extLst>
          </p:cNvPr>
          <p:cNvSpPr>
            <a:spLocks noGrp="1"/>
          </p:cNvSpPr>
          <p:nvPr>
            <p:ph idx="1"/>
          </p:nvPr>
        </p:nvSpPr>
        <p:spPr>
          <a:xfrm>
            <a:off x="513711" y="3654014"/>
            <a:ext cx="8477171" cy="3231370"/>
          </a:xfrm>
        </p:spPr>
        <p:txBody>
          <a:bodyPr>
            <a:noAutofit/>
          </a:bodyPr>
          <a:lstStyle/>
          <a:p>
            <a:pPr algn="just"/>
            <a:r>
              <a:rPr lang="es-ES" dirty="0"/>
              <a:t>Deberán llenar como mínimo los apartados de datos de identificación del contribuyente, datos de identificación del representante legal y datos generales. En éste último caso, debe contestarse </a:t>
            </a:r>
            <a:r>
              <a:rPr lang="es-ES" b="1" dirty="0"/>
              <a:t>NO </a:t>
            </a:r>
            <a:r>
              <a:rPr lang="es-ES" dirty="0"/>
              <a:t>a las preguntas que habiliten los apartados de información que le resulten no aplicable al contribuyente en virtud de haber optado por aplicar lo señalado en la regla 2.19.5. </a:t>
            </a:r>
          </a:p>
          <a:p>
            <a:pPr algn="just"/>
            <a:endParaRPr lang="es-MX" sz="2000" dirty="0"/>
          </a:p>
        </p:txBody>
      </p:sp>
    </p:spTree>
    <p:extLst>
      <p:ext uri="{BB962C8B-B14F-4D97-AF65-F5344CB8AC3E}">
        <p14:creationId xmlns:p14="http://schemas.microsoft.com/office/powerpoint/2010/main" val="69415296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0705343-F623-4FAE-BB19-B3CD266BD03D}"/>
              </a:ext>
            </a:extLst>
          </p:cNvPr>
          <p:cNvSpPr>
            <a:spLocks noGrp="1"/>
          </p:cNvSpPr>
          <p:nvPr>
            <p:ph idx="1"/>
          </p:nvPr>
        </p:nvSpPr>
        <p:spPr>
          <a:xfrm>
            <a:off x="513711" y="1619810"/>
            <a:ext cx="8477171" cy="4392488"/>
          </a:xfrm>
        </p:spPr>
        <p:txBody>
          <a:bodyPr>
            <a:noAutofit/>
          </a:bodyPr>
          <a:lstStyle/>
          <a:p>
            <a:pPr algn="just"/>
            <a:r>
              <a:rPr lang="es-ES" dirty="0" smtClean="0"/>
              <a:t>Asimismo</a:t>
            </a:r>
            <a:r>
              <a:rPr lang="es-ES" dirty="0"/>
              <a:t>, para que el sistema ISSIF (32H-CFF) permita el envío deberá anotar “cero” en los índices de información mínima que corresponden a cada apartado, los cuales se podrán consultar en el Portal del SAT. </a:t>
            </a:r>
          </a:p>
          <a:p>
            <a:pPr algn="just"/>
            <a:r>
              <a:rPr lang="es-MX" dirty="0"/>
              <a:t>Fuente: Preguntas Frecuentes de la Información sobre Situación Fiscal ejercicio 2018 ISSIF (32H-CFF).</a:t>
            </a:r>
          </a:p>
          <a:p>
            <a:pPr marL="0" indent="0" algn="just">
              <a:buNone/>
            </a:pPr>
            <a:r>
              <a:rPr lang="es-MX" dirty="0"/>
              <a:t>	Febrero 2019. </a:t>
            </a:r>
          </a:p>
          <a:p>
            <a:pPr marL="0" indent="0" algn="just">
              <a:buNone/>
            </a:pPr>
            <a:r>
              <a:rPr lang="es-MX" dirty="0"/>
              <a:t>	https://www.sat.gob.mx/aplicacion/07933/issif-2018.-descarga-el-ejecutable-de-llenado.</a:t>
            </a:r>
          </a:p>
          <a:p>
            <a:pPr algn="just"/>
            <a:endParaRPr lang="es-MX" sz="2000" dirty="0"/>
          </a:p>
        </p:txBody>
      </p:sp>
    </p:spTree>
    <p:extLst>
      <p:ext uri="{BB962C8B-B14F-4D97-AF65-F5344CB8AC3E}">
        <p14:creationId xmlns:p14="http://schemas.microsoft.com/office/powerpoint/2010/main" val="109872185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0F468F0-D472-4515-AF37-3153D2DC8EC1}"/>
              </a:ext>
            </a:extLst>
          </p:cNvPr>
          <p:cNvSpPr>
            <a:spLocks noGrp="1"/>
          </p:cNvSpPr>
          <p:nvPr>
            <p:ph type="title"/>
          </p:nvPr>
        </p:nvSpPr>
        <p:spPr>
          <a:xfrm>
            <a:off x="900358" y="125100"/>
            <a:ext cx="8571446" cy="749808"/>
          </a:xfrm>
        </p:spPr>
        <p:txBody>
          <a:bodyPr>
            <a:normAutofit/>
          </a:bodyPr>
          <a:lstStyle/>
          <a:p>
            <a:r>
              <a:rPr lang="es-MX" sz="2000" b="1" dirty="0"/>
              <a:t>Nota importante sobre partes relacionadas con residentes en el extranjero.</a:t>
            </a:r>
          </a:p>
        </p:txBody>
      </p:sp>
      <p:sp>
        <p:nvSpPr>
          <p:cNvPr id="3" name="Marcador de contenido 2">
            <a:extLst>
              <a:ext uri="{FF2B5EF4-FFF2-40B4-BE49-F238E27FC236}">
                <a16:creationId xmlns:a16="http://schemas.microsoft.com/office/drawing/2014/main" xmlns="" id="{306EE3AC-D835-4C24-9861-0079B95C135F}"/>
              </a:ext>
            </a:extLst>
          </p:cNvPr>
          <p:cNvSpPr>
            <a:spLocks noGrp="1"/>
          </p:cNvSpPr>
          <p:nvPr>
            <p:ph idx="1"/>
          </p:nvPr>
        </p:nvSpPr>
        <p:spPr>
          <a:xfrm>
            <a:off x="395536" y="874908"/>
            <a:ext cx="8568952" cy="5722444"/>
          </a:xfrm>
        </p:spPr>
        <p:txBody>
          <a:bodyPr>
            <a:noAutofit/>
          </a:bodyPr>
          <a:lstStyle/>
          <a:p>
            <a:pPr algn="just"/>
            <a:endParaRPr lang="es-ES" b="1" dirty="0" smtClean="0"/>
          </a:p>
          <a:p>
            <a:pPr algn="just"/>
            <a:r>
              <a:rPr lang="es-ES" b="1" dirty="0" smtClean="0"/>
              <a:t>Regla </a:t>
            </a:r>
            <a:r>
              <a:rPr lang="es-ES" b="1" dirty="0"/>
              <a:t>3.9.18. Plazo para presentar información de partes relacionadas residentes en el extranjero por contribuyentes que no dictaminen sus estados financieros </a:t>
            </a:r>
            <a:endParaRPr lang="es-ES" dirty="0"/>
          </a:p>
          <a:p>
            <a:pPr algn="just"/>
            <a:r>
              <a:rPr lang="es-ES" dirty="0"/>
              <a:t>Para los efectos de los artículos 76, fracción X (Obligación de presentar declaración del ejercicio de información de operaciones con sus partes relacionadas del extranjero) y 110, fracción X (Presentar conjuntamente con la declaración anual la información a que se refiere el artículo 76 Frac X) de la Ley del ISR en relación con lo dispuesto en la regla 2.8.4.1., </a:t>
            </a:r>
            <a:r>
              <a:rPr lang="es-ES" b="1" dirty="0"/>
              <a:t>los contribuyentes que no dictaminen sus estados financieros para efectos fiscales, podrán presentar la información que corresponda al ejercicio fiscal de que se trate a que se refieren dichas fracciones</a:t>
            </a:r>
            <a:r>
              <a:rPr lang="es-ES" dirty="0"/>
              <a:t>, contenida en el Anexo 9 de la DIM, </a:t>
            </a:r>
            <a:r>
              <a:rPr lang="es-ES" b="1" dirty="0"/>
              <a:t>a más tardar el 30 de junio del año inmediato posterior </a:t>
            </a:r>
            <a:r>
              <a:rPr lang="es-ES" dirty="0"/>
              <a:t>a la terminación del ejercicio de que se trate, siempre que, en su caso, exista consistencia con la información declarada en términos del artículo 76-A, fracción II de la Ley del ISR, por lo cual los contribuyentes podrán presentar en esa misma fecha esta última declaración. </a:t>
            </a:r>
          </a:p>
          <a:p>
            <a:pPr algn="just"/>
            <a:r>
              <a:rPr lang="pt-BR" i="1" dirty="0"/>
              <a:t>CFF 32-A, LISR 76, 76-A, 110, RMF 2018 2.8.4.1. </a:t>
            </a:r>
            <a:endParaRPr lang="pt-BR" dirty="0"/>
          </a:p>
          <a:p>
            <a:pPr algn="just"/>
            <a:r>
              <a:rPr lang="es-ES" i="1" dirty="0"/>
              <a:t>SEGUNDA resolución miscelánea fiscal publicada el 29 de junio de 2018. </a:t>
            </a:r>
            <a:endParaRPr lang="es-MX" dirty="0"/>
          </a:p>
        </p:txBody>
      </p:sp>
    </p:spTree>
    <p:extLst>
      <p:ext uri="{BB962C8B-B14F-4D97-AF65-F5344CB8AC3E}">
        <p14:creationId xmlns:p14="http://schemas.microsoft.com/office/powerpoint/2010/main" val="232742021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A24FE4B-4884-432F-88FE-345251BD8B1F}"/>
              </a:ext>
            </a:extLst>
          </p:cNvPr>
          <p:cNvSpPr>
            <a:spLocks noGrp="1"/>
          </p:cNvSpPr>
          <p:nvPr>
            <p:ph type="title"/>
          </p:nvPr>
        </p:nvSpPr>
        <p:spPr>
          <a:xfrm>
            <a:off x="204438" y="121086"/>
            <a:ext cx="9189941" cy="1160182"/>
          </a:xfrm>
        </p:spPr>
        <p:txBody>
          <a:bodyPr>
            <a:normAutofit fontScale="90000"/>
          </a:bodyPr>
          <a:lstStyle/>
          <a:p>
            <a:pPr algn="ctr"/>
            <a:r>
              <a:rPr lang="es-ES" sz="2200" b="1" dirty="0"/>
              <a:t>Momento de presentación de la información sobre su situación fiscal. </a:t>
            </a:r>
            <a:r>
              <a:rPr lang="es-ES" sz="2200" b="1" dirty="0" smtClean="0"/>
              <a:t/>
            </a:r>
            <a:br>
              <a:rPr lang="es-ES" sz="2200" b="1" dirty="0" smtClean="0"/>
            </a:br>
            <a:r>
              <a:rPr lang="es-ES" sz="2200" b="1" dirty="0" smtClean="0"/>
              <a:t>   </a:t>
            </a:r>
            <a:r>
              <a:rPr lang="es-ES" sz="2200" b="1" dirty="0"/>
              <a:t>ISSIF 2018.</a:t>
            </a:r>
            <a:r>
              <a:rPr lang="es-ES" sz="2500" b="1" dirty="0"/>
              <a:t/>
            </a:r>
            <a:br>
              <a:rPr lang="es-ES" sz="2500" b="1" dirty="0"/>
            </a:br>
            <a:endParaRPr lang="es-MX" sz="2500" b="1" dirty="0"/>
          </a:p>
        </p:txBody>
      </p:sp>
      <p:sp>
        <p:nvSpPr>
          <p:cNvPr id="3" name="Marcador de contenido 2">
            <a:extLst>
              <a:ext uri="{FF2B5EF4-FFF2-40B4-BE49-F238E27FC236}">
                <a16:creationId xmlns:a16="http://schemas.microsoft.com/office/drawing/2014/main" xmlns="" id="{F88228FD-98F8-4881-ACA5-0AA37D945D4C}"/>
              </a:ext>
            </a:extLst>
          </p:cNvPr>
          <p:cNvSpPr>
            <a:spLocks noGrp="1"/>
          </p:cNvSpPr>
          <p:nvPr>
            <p:ph idx="1"/>
          </p:nvPr>
        </p:nvSpPr>
        <p:spPr>
          <a:xfrm>
            <a:off x="1005779" y="1440373"/>
            <a:ext cx="7890212" cy="4360061"/>
          </a:xfrm>
        </p:spPr>
        <p:txBody>
          <a:bodyPr>
            <a:normAutofit fontScale="92500" lnSpcReduction="10000"/>
          </a:bodyPr>
          <a:lstStyle/>
          <a:p>
            <a:pPr marL="0" indent="0" algn="just">
              <a:buNone/>
            </a:pPr>
            <a:r>
              <a:rPr lang="es-MX" sz="1900" b="1" dirty="0"/>
              <a:t>Regla 2.19.6 </a:t>
            </a:r>
            <a:r>
              <a:rPr lang="es-ES" sz="1900" dirty="0"/>
              <a:t>de la RMF publicada el 22 de diciembre de 2017 en DOF. </a:t>
            </a:r>
          </a:p>
          <a:p>
            <a:pPr marL="0" indent="0" algn="just">
              <a:buNone/>
            </a:pPr>
            <a:r>
              <a:rPr lang="es-MX" sz="1900" dirty="0"/>
              <a:t>Para los efectos del art. 32-H del CFF, los contribuyentes obligados a presentar como parte de la declaración del ejercicio la información sobre su situación fiscal, cumplirán con dicha obligación cuando a través del aplicativo denominado “DISIF (32H-CFF)disponible en el Portal del SAT presenten la información de su situación fiscal  y </a:t>
            </a:r>
            <a:r>
              <a:rPr lang="es-MX" sz="1900" u="sng" dirty="0"/>
              <a:t>ésta se realice en la misma fecha en que se presente la declaración del ejercicio a través de la aplicación correspondiente disponible en la página citada.</a:t>
            </a:r>
          </a:p>
          <a:p>
            <a:pPr marL="0" indent="0" algn="just">
              <a:buNone/>
            </a:pPr>
            <a:endParaRPr lang="es-MX" sz="1900" dirty="0" smtClean="0"/>
          </a:p>
          <a:p>
            <a:pPr marL="0" indent="0" algn="just">
              <a:buNone/>
            </a:pPr>
            <a:r>
              <a:rPr lang="es-MX" sz="1900" dirty="0" smtClean="0"/>
              <a:t>Siendo </a:t>
            </a:r>
            <a:r>
              <a:rPr lang="es-MX" sz="1900" dirty="0"/>
              <a:t>la fecha límite para la declaración anual del ejercicio fiscal terminado el 31 de diciembre de 2018 </a:t>
            </a:r>
            <a:r>
              <a:rPr lang="es-MX" sz="1900" u="sng" dirty="0"/>
              <a:t>el 1 de abril de 2019</a:t>
            </a:r>
            <a:r>
              <a:rPr lang="es-MX" sz="1900" dirty="0"/>
              <a:t>, ello debido a que el 31 de marzo de 2019 es día inhábil, conforme lo dispone el artículo 12 del CFF.</a:t>
            </a:r>
          </a:p>
          <a:p>
            <a:pPr marL="0" indent="0" algn="just">
              <a:buNone/>
            </a:pPr>
            <a:endParaRPr lang="es-MX" sz="2000" dirty="0"/>
          </a:p>
          <a:p>
            <a:pPr marL="0" indent="0" algn="just">
              <a:buNone/>
            </a:pPr>
            <a:endParaRPr lang="es-MX" sz="2000" dirty="0"/>
          </a:p>
          <a:p>
            <a:pPr marL="0" indent="0" algn="just">
              <a:buNone/>
            </a:pPr>
            <a:endParaRPr lang="es-MX" sz="2000" dirty="0"/>
          </a:p>
          <a:p>
            <a:pPr marL="0" indent="0">
              <a:buNone/>
            </a:pPr>
            <a:endParaRPr lang="es-MX" sz="2000" dirty="0"/>
          </a:p>
        </p:txBody>
      </p:sp>
    </p:spTree>
    <p:extLst>
      <p:ext uri="{BB962C8B-B14F-4D97-AF65-F5344CB8AC3E}">
        <p14:creationId xmlns:p14="http://schemas.microsoft.com/office/powerpoint/2010/main" val="127341479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93B2E57-F45A-4002-9D24-050D0A44CB46}"/>
              </a:ext>
            </a:extLst>
          </p:cNvPr>
          <p:cNvSpPr>
            <a:spLocks noGrp="1"/>
          </p:cNvSpPr>
          <p:nvPr>
            <p:ph idx="1"/>
          </p:nvPr>
        </p:nvSpPr>
        <p:spPr>
          <a:xfrm>
            <a:off x="1177506" y="561617"/>
            <a:ext cx="7737894" cy="5963727"/>
          </a:xfrm>
        </p:spPr>
        <p:txBody>
          <a:bodyPr>
            <a:normAutofit/>
          </a:bodyPr>
          <a:lstStyle/>
          <a:p>
            <a:pPr algn="just"/>
            <a:r>
              <a:rPr lang="es-ES" sz="1900" dirty="0"/>
              <a:t>En caso de que los contribuyentes deban presentar declaraciones </a:t>
            </a:r>
            <a:r>
              <a:rPr lang="es-ES" sz="1900" b="1" dirty="0"/>
              <a:t>complementarias ya sea de la información o de la declaración citadas en el párrafo anterior, deberán hacerlo por ambas obligaciones</a:t>
            </a:r>
            <a:r>
              <a:rPr lang="es-ES" sz="1900" dirty="0"/>
              <a:t>, cumpliendo con el requisito de que la presentación se lleve a cabo el mismo día. </a:t>
            </a:r>
            <a:endParaRPr lang="es-ES" sz="1900" dirty="0" smtClean="0"/>
          </a:p>
          <a:p>
            <a:pPr marL="0" indent="0" algn="just">
              <a:buNone/>
            </a:pPr>
            <a:endParaRPr lang="es-ES" sz="1900" dirty="0"/>
          </a:p>
          <a:p>
            <a:pPr algn="just"/>
            <a:r>
              <a:rPr lang="es-ES" sz="1900" dirty="0"/>
              <a:t>Cuando los contribuyentes presenten la información sobre su situación fiscal en términos de lo dispuesto en la presente regla, se tendrá por cumplida la obligación a que se refieren los artículos 4, primer párrafo (Residentes en el país que apliquen tratados internacionales); 24, fracción IX (Sociedades que realicen reestructuración corporativa) y 42, último párrafo de la Ley del ISR (obligados a informar del costo de mercancías superior al de mercado). </a:t>
            </a:r>
            <a:endParaRPr lang="es-ES" sz="1900" dirty="0" smtClean="0"/>
          </a:p>
          <a:p>
            <a:pPr marL="0" indent="0" algn="just">
              <a:buNone/>
            </a:pPr>
            <a:endParaRPr lang="es-ES" sz="1900" dirty="0"/>
          </a:p>
          <a:p>
            <a:pPr algn="just"/>
            <a:r>
              <a:rPr lang="pt-BR" sz="1900" dirty="0"/>
              <a:t>CFF 32-H, LISR 4, 24, 42, 76.</a:t>
            </a:r>
          </a:p>
          <a:p>
            <a:endParaRPr lang="es-MX" sz="2200" dirty="0"/>
          </a:p>
        </p:txBody>
      </p:sp>
    </p:spTree>
    <p:extLst>
      <p:ext uri="{BB962C8B-B14F-4D97-AF65-F5344CB8AC3E}">
        <p14:creationId xmlns:p14="http://schemas.microsoft.com/office/powerpoint/2010/main" val="316889242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52E26C77-9E79-4F15-A09E-8B934FC48686}"/>
              </a:ext>
            </a:extLst>
          </p:cNvPr>
          <p:cNvSpPr>
            <a:spLocks noGrp="1"/>
          </p:cNvSpPr>
          <p:nvPr>
            <p:ph type="title"/>
          </p:nvPr>
        </p:nvSpPr>
        <p:spPr>
          <a:xfrm>
            <a:off x="1203385" y="142167"/>
            <a:ext cx="7679666" cy="1400530"/>
          </a:xfrm>
        </p:spPr>
        <p:txBody>
          <a:bodyPr>
            <a:normAutofit/>
          </a:bodyPr>
          <a:lstStyle/>
          <a:p>
            <a:pPr algn="just"/>
            <a:r>
              <a:rPr lang="es-ES" sz="2000" b="1" dirty="0"/>
              <a:t>Para el ejercicio 2018, se adjunta la plantilla tipo .SB2 generada con ISSIF al enviar la declaración anual Régimen General/ F18 como se muestra en las siguientes imágenes: </a:t>
            </a:r>
            <a:endParaRPr lang="es-MX" sz="2000" dirty="0"/>
          </a:p>
        </p:txBody>
      </p:sp>
      <p:pic>
        <p:nvPicPr>
          <p:cNvPr id="3" name="Imagen 2">
            <a:extLst>
              <a:ext uri="{FF2B5EF4-FFF2-40B4-BE49-F238E27FC236}">
                <a16:creationId xmlns:a16="http://schemas.microsoft.com/office/drawing/2014/main" xmlns="" id="{A3ADF74D-C77C-4993-BAB3-DAFD5C5AAD9E}"/>
              </a:ext>
            </a:extLst>
          </p:cNvPr>
          <p:cNvPicPr/>
          <p:nvPr/>
        </p:nvPicPr>
        <p:blipFill rotWithShape="1">
          <a:blip r:embed="rId2"/>
          <a:srcRect t="25439" r="-1278"/>
          <a:stretch/>
        </p:blipFill>
        <p:spPr bwMode="auto">
          <a:xfrm>
            <a:off x="1203384" y="1457696"/>
            <a:ext cx="7679666" cy="52018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994606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xmlns="" id="{8E7606CE-A344-4169-A79A-FA6C2D911ACA}"/>
              </a:ext>
            </a:extLst>
          </p:cNvPr>
          <p:cNvSpPr>
            <a:spLocks noGrp="1"/>
          </p:cNvSpPr>
          <p:nvPr>
            <p:ph type="ftr" sz="quarter" idx="11"/>
          </p:nvPr>
        </p:nvSpPr>
        <p:spPr/>
        <p:txBody>
          <a:bodyPr/>
          <a:lstStyle/>
          <a:p>
            <a:r>
              <a:rPr lang="en-US" dirty="0"/>
              <a:t>COMISIÓN DE AUDITORIA</a:t>
            </a:r>
          </a:p>
        </p:txBody>
      </p:sp>
      <p:pic>
        <p:nvPicPr>
          <p:cNvPr id="3" name="Imagen 2">
            <a:extLst>
              <a:ext uri="{FF2B5EF4-FFF2-40B4-BE49-F238E27FC236}">
                <a16:creationId xmlns:a16="http://schemas.microsoft.com/office/drawing/2014/main" xmlns="" id="{2E2E93C8-B2A3-4CE8-9801-82C216F592AD}"/>
              </a:ext>
            </a:extLst>
          </p:cNvPr>
          <p:cNvPicPr/>
          <p:nvPr/>
        </p:nvPicPr>
        <p:blipFill>
          <a:blip r:embed="rId2"/>
          <a:stretch>
            <a:fillRect/>
          </a:stretch>
        </p:blipFill>
        <p:spPr>
          <a:xfrm>
            <a:off x="142336" y="0"/>
            <a:ext cx="9001664" cy="7108165"/>
          </a:xfrm>
          <a:prstGeom prst="rect">
            <a:avLst/>
          </a:prstGeom>
        </p:spPr>
      </p:pic>
    </p:spTree>
    <p:extLst>
      <p:ext uri="{BB962C8B-B14F-4D97-AF65-F5344CB8AC3E}">
        <p14:creationId xmlns:p14="http://schemas.microsoft.com/office/powerpoint/2010/main" val="330286974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88567A0-7E14-4231-B426-72B787BCD141}"/>
              </a:ext>
            </a:extLst>
          </p:cNvPr>
          <p:cNvSpPr>
            <a:spLocks noGrp="1"/>
          </p:cNvSpPr>
          <p:nvPr>
            <p:ph type="title"/>
          </p:nvPr>
        </p:nvSpPr>
        <p:spPr>
          <a:xfrm>
            <a:off x="64698" y="188640"/>
            <a:ext cx="8960689" cy="1066130"/>
          </a:xfrm>
        </p:spPr>
        <p:txBody>
          <a:bodyPr>
            <a:normAutofit/>
          </a:bodyPr>
          <a:lstStyle/>
          <a:p>
            <a:pPr algn="ctr"/>
            <a:r>
              <a:rPr lang="es-MX" sz="2000" b="1" dirty="0"/>
              <a:t>OPCIÓN DE PRESENTAR DICTAMEN Y TENER POR CUMPLIDA LA OBLIGACION DE ISSIF </a:t>
            </a:r>
          </a:p>
        </p:txBody>
      </p:sp>
      <p:sp>
        <p:nvSpPr>
          <p:cNvPr id="3" name="Marcador de contenido 2">
            <a:extLst>
              <a:ext uri="{FF2B5EF4-FFF2-40B4-BE49-F238E27FC236}">
                <a16:creationId xmlns:a16="http://schemas.microsoft.com/office/drawing/2014/main" xmlns="" id="{84515142-8F90-4B65-BAE6-0B92306E1EBD}"/>
              </a:ext>
            </a:extLst>
          </p:cNvPr>
          <p:cNvSpPr>
            <a:spLocks noGrp="1"/>
          </p:cNvSpPr>
          <p:nvPr>
            <p:ph idx="1"/>
          </p:nvPr>
        </p:nvSpPr>
        <p:spPr>
          <a:xfrm>
            <a:off x="296959" y="1363933"/>
            <a:ext cx="8728427" cy="4927599"/>
          </a:xfrm>
          <a:noFill/>
          <a:ln>
            <a:noFill/>
          </a:ln>
        </p:spPr>
        <p:txBody>
          <a:bodyPr>
            <a:normAutofit fontScale="92500" lnSpcReduction="20000"/>
          </a:bodyPr>
          <a:lstStyle/>
          <a:p>
            <a:pPr marL="0" indent="0">
              <a:buNone/>
            </a:pPr>
            <a:r>
              <a:rPr lang="es-MX" sz="1900" b="1" dirty="0"/>
              <a:t>ART.32-A </a:t>
            </a:r>
            <a:r>
              <a:rPr lang="es-MX" sz="1900" dirty="0"/>
              <a:t>Último párrafo .- </a:t>
            </a:r>
            <a:r>
              <a:rPr lang="es-MX" sz="1900" u="sng" dirty="0"/>
              <a:t>Los contribuyentes que ejerzan la opción a que se refiere este artículo, tendrán por cumplida la obligación de presentar la información a que se refiere el artículo 32-H de este Código</a:t>
            </a:r>
            <a:r>
              <a:rPr lang="es-MX" sz="1900" u="sng" dirty="0" smtClean="0"/>
              <a:t>.</a:t>
            </a:r>
          </a:p>
          <a:p>
            <a:pPr marL="0" indent="0">
              <a:buNone/>
            </a:pPr>
            <a:endParaRPr lang="es-MX" sz="1900" u="sng" dirty="0" smtClean="0"/>
          </a:p>
          <a:p>
            <a:pPr marL="0" indent="0">
              <a:buNone/>
            </a:pPr>
            <a:r>
              <a:rPr lang="es-MX" sz="1900" u="sng" dirty="0" smtClean="0"/>
              <a:t>No </a:t>
            </a:r>
            <a:r>
              <a:rPr lang="es-MX" sz="1900" u="sng" dirty="0"/>
              <a:t>podrán optar las entidades de la Administración Pública Federal.</a:t>
            </a:r>
          </a:p>
          <a:p>
            <a:pPr marL="0" indent="0">
              <a:buNone/>
            </a:pPr>
            <a:endParaRPr lang="es-MX" sz="1900" u="sng" dirty="0"/>
          </a:p>
          <a:p>
            <a:pPr algn="just"/>
            <a:r>
              <a:rPr lang="es-MX" sz="1900" b="1" dirty="0"/>
              <a:t>Regla 2.13.2</a:t>
            </a:r>
            <a:r>
              <a:rPr lang="es-MX" sz="1900" dirty="0"/>
              <a:t>.	 Para los efectos de lo dispuesto en los artículos 32-A, tercer párrafo y 52, fracción IV del CFF, los contribuyentes deberán enviar a través del Portal del SAT, su dictamen fiscal, así como la demás información y documentación a que se refiere el artículo 58 del Reglamento del CFF y la regla 2.13.15. de la RMF para 2018.</a:t>
            </a:r>
          </a:p>
          <a:p>
            <a:pPr algn="just"/>
            <a:r>
              <a:rPr lang="es-MX" sz="1900" dirty="0"/>
              <a:t>	El dictamen y la información a que se refiere la presente regla se podrá presentar a más tardar el 30 de julio del año inmediato posterior a la terminación del ejercicio de que se trate, siempre y cuando las contribuciones estén pagadas al 15 de julio del 2018 y esto quede reflejado en el anexo "Relación de contribuciones por pagar"; la cual en los casos en que no se cumpla con lo anterior, el dictamen se considerará extemporáneo.</a:t>
            </a:r>
          </a:p>
          <a:p>
            <a:pPr marL="0" indent="0">
              <a:buNone/>
            </a:pPr>
            <a:endParaRPr lang="es-MX" dirty="0"/>
          </a:p>
        </p:txBody>
      </p:sp>
    </p:spTree>
    <p:extLst>
      <p:ext uri="{BB962C8B-B14F-4D97-AF65-F5344CB8AC3E}">
        <p14:creationId xmlns:p14="http://schemas.microsoft.com/office/powerpoint/2010/main" val="157749471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AA8E31E-8D59-44AE-85E3-9C82EEB398F3}"/>
              </a:ext>
            </a:extLst>
          </p:cNvPr>
          <p:cNvSpPr>
            <a:spLocks noGrp="1"/>
          </p:cNvSpPr>
          <p:nvPr>
            <p:ph type="title"/>
          </p:nvPr>
        </p:nvSpPr>
        <p:spPr>
          <a:xfrm>
            <a:off x="1861858" y="152545"/>
            <a:ext cx="7053542" cy="995082"/>
          </a:xfrm>
        </p:spPr>
        <p:txBody>
          <a:bodyPr>
            <a:normAutofit/>
          </a:bodyPr>
          <a:lstStyle/>
          <a:p>
            <a:r>
              <a:rPr lang="es-MX" sz="2000" b="1" dirty="0"/>
              <a:t>CONTENIDO DEL ISSIF 2018(32-H CFF) </a:t>
            </a:r>
          </a:p>
        </p:txBody>
      </p:sp>
      <p:sp>
        <p:nvSpPr>
          <p:cNvPr id="3" name="Marcador de contenido 2">
            <a:extLst>
              <a:ext uri="{FF2B5EF4-FFF2-40B4-BE49-F238E27FC236}">
                <a16:creationId xmlns:a16="http://schemas.microsoft.com/office/drawing/2014/main" xmlns="" id="{11207B8B-EF33-41F6-B218-51FBBF1917B8}"/>
              </a:ext>
            </a:extLst>
          </p:cNvPr>
          <p:cNvSpPr>
            <a:spLocks noGrp="1"/>
          </p:cNvSpPr>
          <p:nvPr>
            <p:ph idx="1"/>
          </p:nvPr>
        </p:nvSpPr>
        <p:spPr>
          <a:xfrm>
            <a:off x="695459" y="1167986"/>
            <a:ext cx="8323457" cy="5279135"/>
          </a:xfrm>
        </p:spPr>
        <p:txBody>
          <a:bodyPr>
            <a:normAutofit lnSpcReduction="10000"/>
          </a:bodyPr>
          <a:lstStyle/>
          <a:p>
            <a:endParaRPr lang="es-MX" dirty="0"/>
          </a:p>
          <a:p>
            <a:r>
              <a:rPr lang="es-MX" dirty="0"/>
              <a:t>Contiene  los siguientes apartados </a:t>
            </a:r>
            <a:r>
              <a:rPr lang="es-MX" dirty="0" smtClean="0"/>
              <a:t>:</a:t>
            </a:r>
          </a:p>
          <a:p>
            <a:endParaRPr lang="es-MX" dirty="0"/>
          </a:p>
          <a:p>
            <a:r>
              <a:rPr lang="es-MX" dirty="0"/>
              <a:t>Datos generales</a:t>
            </a:r>
            <a:r>
              <a:rPr lang="es-MX" dirty="0" smtClean="0"/>
              <a:t>.</a:t>
            </a:r>
          </a:p>
          <a:p>
            <a:endParaRPr lang="es-MX" dirty="0"/>
          </a:p>
          <a:p>
            <a:r>
              <a:rPr lang="es-MX" dirty="0"/>
              <a:t> 1. Estado de Situación Financiera</a:t>
            </a:r>
            <a:r>
              <a:rPr lang="es-MX" dirty="0" smtClean="0"/>
              <a:t>.</a:t>
            </a:r>
          </a:p>
          <a:p>
            <a:endParaRPr lang="es-MX" dirty="0"/>
          </a:p>
          <a:p>
            <a:r>
              <a:rPr lang="es-MX" dirty="0"/>
              <a:t>2. Estado de Resultado Integral</a:t>
            </a:r>
            <a:r>
              <a:rPr lang="es-MX" dirty="0" smtClean="0"/>
              <a:t>.</a:t>
            </a:r>
          </a:p>
          <a:p>
            <a:endParaRPr lang="es-MX" dirty="0"/>
          </a:p>
          <a:p>
            <a:r>
              <a:rPr lang="es-MX" dirty="0"/>
              <a:t>3. Estado de Cambios en el Capital Contable</a:t>
            </a:r>
            <a:r>
              <a:rPr lang="es-MX" dirty="0" smtClean="0"/>
              <a:t>.</a:t>
            </a:r>
          </a:p>
          <a:p>
            <a:endParaRPr lang="es-MX" dirty="0"/>
          </a:p>
          <a:p>
            <a:r>
              <a:rPr lang="es-MX" dirty="0"/>
              <a:t>4. Estado de Flujos de Efectivo</a:t>
            </a:r>
            <a:r>
              <a:rPr lang="es-MX" dirty="0" smtClean="0"/>
              <a:t>.</a:t>
            </a:r>
          </a:p>
          <a:p>
            <a:endParaRPr lang="es-MX" dirty="0"/>
          </a:p>
          <a:p>
            <a:r>
              <a:rPr lang="es-MX" dirty="0"/>
              <a:t>5. Integración Analítica de ventas e ingresos netos</a:t>
            </a:r>
            <a:r>
              <a:rPr lang="es-MX" dirty="0" smtClean="0"/>
              <a:t>.</a:t>
            </a:r>
            <a:endParaRPr lang="es-MX" dirty="0"/>
          </a:p>
        </p:txBody>
      </p:sp>
    </p:spTree>
    <p:extLst>
      <p:ext uri="{BB962C8B-B14F-4D97-AF65-F5344CB8AC3E}">
        <p14:creationId xmlns:p14="http://schemas.microsoft.com/office/powerpoint/2010/main" val="249030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043608" y="44624"/>
            <a:ext cx="8229600" cy="630237"/>
          </a:xfrm>
        </p:spPr>
        <p:txBody>
          <a:bodyPr>
            <a:normAutofit/>
          </a:bodyPr>
          <a:lstStyle/>
          <a:p>
            <a:pPr eaLnBrk="1" hangingPunct="1">
              <a:defRPr/>
            </a:pPr>
            <a:r>
              <a:rPr lang="es-MX" sz="2400" b="1" dirty="0"/>
              <a:t>ASPECTOS RELEVANTES DEL DICTAMEN FISCAL</a:t>
            </a:r>
            <a:endParaRPr lang="es-ES" sz="2400" b="1" dirty="0"/>
          </a:p>
        </p:txBody>
      </p:sp>
      <p:sp>
        <p:nvSpPr>
          <p:cNvPr id="131075" name="Rectangle 3"/>
          <p:cNvSpPr>
            <a:spLocks noGrp="1" noChangeArrowheads="1"/>
          </p:cNvSpPr>
          <p:nvPr>
            <p:ph idx="1"/>
          </p:nvPr>
        </p:nvSpPr>
        <p:spPr>
          <a:xfrm>
            <a:off x="539552" y="1340768"/>
            <a:ext cx="8229600" cy="5112568"/>
          </a:xfrm>
        </p:spPr>
        <p:txBody>
          <a:bodyPr>
            <a:noAutofit/>
          </a:bodyPr>
          <a:lstStyle/>
          <a:p>
            <a:pPr algn="just" eaLnBrk="1" hangingPunct="1">
              <a:defRPr/>
            </a:pPr>
            <a:r>
              <a:rPr lang="es-ES" altLang="zh-CN" dirty="0">
                <a:solidFill>
                  <a:schemeClr val="tx1">
                    <a:lumMod val="95000"/>
                    <a:lumOff val="5000"/>
                  </a:schemeClr>
                </a:solidFill>
                <a:ea typeface="宋体" pitchFamily="2" charset="-122"/>
              </a:rPr>
              <a:t>El 10 de Mayo del 2019, se publicó el Anexo 16 de la  RMF para 2018, el cual contiene los instructivos y formatos guía para la presentación de los dictámenes de Estados Financieros para efectos fiscales del 2016, utilizando el Sistema de Presentación del Dictamen 2018 (SIPRED´2018) aplicables a los tipos de dictámenes de: </a:t>
            </a:r>
          </a:p>
          <a:p>
            <a:pPr algn="just" eaLnBrk="1" hangingPunct="1">
              <a:defRPr/>
            </a:pPr>
            <a:endParaRPr lang="es-ES" altLang="zh-CN" dirty="0">
              <a:solidFill>
                <a:schemeClr val="tx1">
                  <a:lumMod val="95000"/>
                  <a:lumOff val="5000"/>
                </a:schemeClr>
              </a:solidFill>
              <a:ea typeface="宋体" pitchFamily="2" charset="-122"/>
            </a:endParaRPr>
          </a:p>
          <a:p>
            <a:pPr marL="365760" indent="-256032">
              <a:buFont typeface="Wingdings 3"/>
              <a:buChar char=""/>
              <a:defRPr/>
            </a:pPr>
            <a:r>
              <a:rPr lang="es-MX" dirty="0">
                <a:solidFill>
                  <a:schemeClr val="tx1">
                    <a:lumMod val="95000"/>
                    <a:lumOff val="5000"/>
                  </a:schemeClr>
                </a:solidFill>
              </a:rPr>
              <a:t>A. Formato guía para la presentación del dictamen fiscal de estados financieros general, por el ejercicio fiscal del 2018.</a:t>
            </a:r>
          </a:p>
          <a:p>
            <a:pPr>
              <a:defRPr/>
            </a:pPr>
            <a:r>
              <a:rPr lang="es-MX" dirty="0">
                <a:solidFill>
                  <a:schemeClr val="tx1">
                    <a:lumMod val="95000"/>
                    <a:lumOff val="5000"/>
                  </a:schemeClr>
                </a:solidFill>
              </a:rPr>
              <a:t>    Anexos del dictamen generados a través del SIPRED`2018</a:t>
            </a:r>
          </a:p>
          <a:p>
            <a:pPr lvl="1">
              <a:defRPr/>
            </a:pPr>
            <a:r>
              <a:rPr lang="es-MX" sz="1800" dirty="0">
                <a:solidFill>
                  <a:schemeClr val="tx1">
                    <a:lumMod val="95000"/>
                    <a:lumOff val="5000"/>
                  </a:schemeClr>
                </a:solidFill>
              </a:rPr>
              <a:t>La opinión del CPI y el informe sobre la revisión de la situación fiscal del contribuyente, así como;</a:t>
            </a:r>
          </a:p>
          <a:p>
            <a:pPr lvl="1">
              <a:defRPr/>
            </a:pPr>
            <a:r>
              <a:rPr lang="es-MX" sz="1800" dirty="0">
                <a:solidFill>
                  <a:schemeClr val="tx1">
                    <a:lumMod val="95000"/>
                    <a:lumOff val="5000"/>
                  </a:schemeClr>
                </a:solidFill>
              </a:rPr>
              <a:t>Cuestionario de diagnóstico fiscal.   </a:t>
            </a:r>
          </a:p>
          <a:p>
            <a:pPr lvl="1">
              <a:defRPr/>
            </a:pPr>
            <a:r>
              <a:rPr lang="es-MX" sz="1800" dirty="0">
                <a:solidFill>
                  <a:schemeClr val="tx1">
                    <a:lumMod val="95000"/>
                    <a:lumOff val="5000"/>
                  </a:schemeClr>
                </a:solidFill>
              </a:rPr>
              <a:t>Cuestionario en materia de precios de transferencia.</a:t>
            </a:r>
            <a:endParaRPr lang="es-ES" altLang="zh-CN" dirty="0">
              <a:solidFill>
                <a:schemeClr val="tx1">
                  <a:lumMod val="95000"/>
                  <a:lumOff val="5000"/>
                </a:schemeClr>
              </a:solidFill>
              <a:ea typeface="宋体" pitchFamily="2" charset="-122"/>
            </a:endParaRPr>
          </a:p>
          <a:p>
            <a:pPr algn="just" eaLnBrk="1" hangingPunct="1">
              <a:defRPr/>
            </a:pPr>
            <a:endParaRPr lang="es-ES" altLang="zh-CN" dirty="0">
              <a:solidFill>
                <a:schemeClr val="tx1">
                  <a:lumMod val="95000"/>
                  <a:lumOff val="5000"/>
                </a:schemeClr>
              </a:solidFill>
              <a:ea typeface="宋体" pitchFamily="2" charset="-122"/>
            </a:endParaRPr>
          </a:p>
          <a:p>
            <a:pPr algn="just" eaLnBrk="1" hangingPunct="1">
              <a:defRPr/>
            </a:pPr>
            <a:endParaRPr lang="es-MX" altLang="zh-CN" dirty="0">
              <a:solidFill>
                <a:schemeClr val="tx1">
                  <a:lumMod val="95000"/>
                  <a:lumOff val="5000"/>
                </a:schemeClr>
              </a:solidFill>
              <a:ea typeface="宋体" pitchFamily="2" charset="-122"/>
            </a:endParaRPr>
          </a:p>
          <a:p>
            <a:pPr lvl="1" algn="just" eaLnBrk="1" hangingPunct="1">
              <a:defRPr/>
            </a:pPr>
            <a:endParaRPr lang="es-MX" sz="1800" dirty="0">
              <a:solidFill>
                <a:schemeClr val="tx1">
                  <a:lumMod val="95000"/>
                  <a:lumOff val="5000"/>
                </a:schemeClr>
              </a:solidFill>
              <a:ea typeface="宋体" pitchFamily="2" charset="-122"/>
            </a:endParaRPr>
          </a:p>
        </p:txBody>
      </p:sp>
    </p:spTree>
    <p:extLst>
      <p:ext uri="{BB962C8B-B14F-4D97-AF65-F5344CB8AC3E}">
        <p14:creationId xmlns:p14="http://schemas.microsoft.com/office/powerpoint/2010/main" val="81571852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AA8E31E-8D59-44AE-85E3-9C82EEB398F3}"/>
              </a:ext>
            </a:extLst>
          </p:cNvPr>
          <p:cNvSpPr>
            <a:spLocks noGrp="1"/>
          </p:cNvSpPr>
          <p:nvPr>
            <p:ph type="title"/>
          </p:nvPr>
        </p:nvSpPr>
        <p:spPr>
          <a:xfrm>
            <a:off x="1115616" y="345686"/>
            <a:ext cx="7799784" cy="995082"/>
          </a:xfrm>
        </p:spPr>
        <p:txBody>
          <a:bodyPr>
            <a:normAutofit/>
          </a:bodyPr>
          <a:lstStyle/>
          <a:p>
            <a:pPr algn="ctr"/>
            <a:r>
              <a:rPr lang="es-MX" sz="2000" b="1" dirty="0"/>
              <a:t>CONTENIDO DEL ISSIF 2018(32-H CFF) </a:t>
            </a:r>
          </a:p>
        </p:txBody>
      </p:sp>
      <p:sp>
        <p:nvSpPr>
          <p:cNvPr id="3" name="Marcador de contenido 2">
            <a:extLst>
              <a:ext uri="{FF2B5EF4-FFF2-40B4-BE49-F238E27FC236}">
                <a16:creationId xmlns:a16="http://schemas.microsoft.com/office/drawing/2014/main" xmlns="" id="{11207B8B-EF33-41F6-B218-51FBBF1917B8}"/>
              </a:ext>
            </a:extLst>
          </p:cNvPr>
          <p:cNvSpPr>
            <a:spLocks noGrp="1"/>
          </p:cNvSpPr>
          <p:nvPr>
            <p:ph idx="1"/>
          </p:nvPr>
        </p:nvSpPr>
        <p:spPr>
          <a:xfrm>
            <a:off x="511935" y="1167986"/>
            <a:ext cx="8506982" cy="5279135"/>
          </a:xfrm>
        </p:spPr>
        <p:txBody>
          <a:bodyPr>
            <a:normAutofit/>
          </a:bodyPr>
          <a:lstStyle/>
          <a:p>
            <a:endParaRPr lang="es-MX" sz="2900" dirty="0"/>
          </a:p>
          <a:p>
            <a:r>
              <a:rPr lang="es-MX" sz="1900" dirty="0" smtClean="0"/>
              <a:t>6. Determinación del costo de lo vendido para efectos contables y del impuesto sobre la renta.</a:t>
            </a:r>
          </a:p>
          <a:p>
            <a:endParaRPr lang="es-MX" sz="1900" dirty="0" smtClean="0"/>
          </a:p>
          <a:p>
            <a:r>
              <a:rPr lang="es-MX" sz="1900" dirty="0" smtClean="0"/>
              <a:t> 7. Análisis comparativo de las subcuentas de gastos.</a:t>
            </a:r>
          </a:p>
          <a:p>
            <a:endParaRPr lang="es-MX" sz="1900" dirty="0" smtClean="0"/>
          </a:p>
          <a:p>
            <a:r>
              <a:rPr lang="es-MX" sz="1900" dirty="0" smtClean="0"/>
              <a:t>8. Análisis comparativo de las subcuentas del resultado integral de financiamiento.</a:t>
            </a:r>
          </a:p>
          <a:p>
            <a:endParaRPr lang="es-MX" sz="1900" dirty="0" smtClean="0"/>
          </a:p>
          <a:p>
            <a:r>
              <a:rPr lang="es-MX" sz="1900" dirty="0" smtClean="0"/>
              <a:t>9. Relación de contribuciones, compensaciones y devoluciones.</a:t>
            </a:r>
          </a:p>
          <a:p>
            <a:endParaRPr lang="es-MX" sz="2900" dirty="0" smtClean="0"/>
          </a:p>
          <a:p>
            <a:endParaRPr lang="es-MX" sz="4500" dirty="0" smtClean="0"/>
          </a:p>
          <a:p>
            <a:endParaRPr lang="es-MX" dirty="0"/>
          </a:p>
        </p:txBody>
      </p:sp>
    </p:spTree>
    <p:extLst>
      <p:ext uri="{BB962C8B-B14F-4D97-AF65-F5344CB8AC3E}">
        <p14:creationId xmlns:p14="http://schemas.microsoft.com/office/powerpoint/2010/main" val="143051041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AA8E31E-8D59-44AE-85E3-9C82EEB398F3}"/>
              </a:ext>
            </a:extLst>
          </p:cNvPr>
          <p:cNvSpPr>
            <a:spLocks noGrp="1"/>
          </p:cNvSpPr>
          <p:nvPr>
            <p:ph type="title"/>
          </p:nvPr>
        </p:nvSpPr>
        <p:spPr>
          <a:xfrm>
            <a:off x="1115616" y="345686"/>
            <a:ext cx="7799784" cy="995082"/>
          </a:xfrm>
        </p:spPr>
        <p:txBody>
          <a:bodyPr>
            <a:normAutofit/>
          </a:bodyPr>
          <a:lstStyle/>
          <a:p>
            <a:pPr algn="ctr"/>
            <a:r>
              <a:rPr lang="es-MX" sz="2000" b="1" dirty="0"/>
              <a:t>CONTENIDO DEL ISSIF 2018(32-H CFF) </a:t>
            </a:r>
          </a:p>
        </p:txBody>
      </p:sp>
      <p:sp>
        <p:nvSpPr>
          <p:cNvPr id="3" name="Marcador de contenido 2">
            <a:extLst>
              <a:ext uri="{FF2B5EF4-FFF2-40B4-BE49-F238E27FC236}">
                <a16:creationId xmlns:a16="http://schemas.microsoft.com/office/drawing/2014/main" xmlns="" id="{11207B8B-EF33-41F6-B218-51FBBF1917B8}"/>
              </a:ext>
            </a:extLst>
          </p:cNvPr>
          <p:cNvSpPr>
            <a:spLocks noGrp="1"/>
          </p:cNvSpPr>
          <p:nvPr>
            <p:ph idx="1"/>
          </p:nvPr>
        </p:nvSpPr>
        <p:spPr>
          <a:xfrm>
            <a:off x="511935" y="1167986"/>
            <a:ext cx="8506982" cy="5279135"/>
          </a:xfrm>
        </p:spPr>
        <p:txBody>
          <a:bodyPr>
            <a:normAutofit/>
          </a:bodyPr>
          <a:lstStyle/>
          <a:p>
            <a:endParaRPr lang="es-MX" dirty="0"/>
          </a:p>
          <a:p>
            <a:endParaRPr lang="es-MX" sz="3300" dirty="0" smtClean="0"/>
          </a:p>
          <a:p>
            <a:r>
              <a:rPr lang="es-MX" sz="2100" dirty="0" smtClean="0"/>
              <a:t>10. Conciliación entre el resultado contable y fiscal para efectos del impuesto sobre la renta.</a:t>
            </a:r>
          </a:p>
          <a:p>
            <a:endParaRPr lang="es-MX" sz="2100" dirty="0" smtClean="0"/>
          </a:p>
          <a:p>
            <a:r>
              <a:rPr lang="es-MX" sz="2100" dirty="0" smtClean="0"/>
              <a:t>11. Operaciones financieras derivadas contratadas con residentes en el extranjero.</a:t>
            </a:r>
          </a:p>
          <a:p>
            <a:endParaRPr lang="es-MX" sz="2100" dirty="0" smtClean="0"/>
          </a:p>
          <a:p>
            <a:r>
              <a:rPr lang="es-MX" sz="2100" dirty="0" smtClean="0"/>
              <a:t>12. Inversiones permanentes en subsidiarias, asociadas y afiliadas residentes en el extranjero</a:t>
            </a:r>
          </a:p>
          <a:p>
            <a:endParaRPr lang="es-MX" dirty="0"/>
          </a:p>
        </p:txBody>
      </p:sp>
    </p:spTree>
    <p:extLst>
      <p:ext uri="{BB962C8B-B14F-4D97-AF65-F5344CB8AC3E}">
        <p14:creationId xmlns:p14="http://schemas.microsoft.com/office/powerpoint/2010/main" val="173383249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692F50A-B793-4070-8D4C-EA4684602C68}"/>
              </a:ext>
            </a:extLst>
          </p:cNvPr>
          <p:cNvSpPr>
            <a:spLocks noGrp="1"/>
          </p:cNvSpPr>
          <p:nvPr>
            <p:ph type="title"/>
          </p:nvPr>
        </p:nvSpPr>
        <p:spPr>
          <a:xfrm>
            <a:off x="2090458" y="107885"/>
            <a:ext cx="7053542" cy="617130"/>
          </a:xfrm>
        </p:spPr>
        <p:txBody>
          <a:bodyPr>
            <a:normAutofit/>
          </a:bodyPr>
          <a:lstStyle/>
          <a:p>
            <a:r>
              <a:rPr lang="es-MX" sz="2500" b="1" dirty="0"/>
              <a:t>CONTENIDO DEL ISSIF </a:t>
            </a:r>
            <a:r>
              <a:rPr lang="es-MX" sz="2500" b="1" dirty="0" smtClean="0"/>
              <a:t>2018 (</a:t>
            </a:r>
            <a:r>
              <a:rPr lang="es-MX" sz="2500" b="1" dirty="0"/>
              <a:t>32-H CFF) </a:t>
            </a:r>
          </a:p>
        </p:txBody>
      </p:sp>
      <p:sp>
        <p:nvSpPr>
          <p:cNvPr id="3" name="Marcador de contenido 2">
            <a:extLst>
              <a:ext uri="{FF2B5EF4-FFF2-40B4-BE49-F238E27FC236}">
                <a16:creationId xmlns:a16="http://schemas.microsoft.com/office/drawing/2014/main" xmlns="" id="{16D4BA95-4467-46B2-8F91-5FA922975417}"/>
              </a:ext>
            </a:extLst>
          </p:cNvPr>
          <p:cNvSpPr>
            <a:spLocks noGrp="1"/>
          </p:cNvSpPr>
          <p:nvPr>
            <p:ph idx="1"/>
          </p:nvPr>
        </p:nvSpPr>
        <p:spPr>
          <a:xfrm>
            <a:off x="1139780" y="802430"/>
            <a:ext cx="7892078" cy="5178551"/>
          </a:xfrm>
        </p:spPr>
        <p:txBody>
          <a:bodyPr>
            <a:noAutofit/>
          </a:bodyPr>
          <a:lstStyle/>
          <a:p>
            <a:pPr marL="0" indent="0" algn="just">
              <a:buNone/>
            </a:pPr>
            <a:r>
              <a:rPr lang="es-MX" dirty="0"/>
              <a:t>13. Socios o accionistas que tuvieron acciones o partes sociales</a:t>
            </a:r>
            <a:r>
              <a:rPr lang="es-MX" dirty="0" smtClean="0"/>
              <a:t>.</a:t>
            </a:r>
          </a:p>
          <a:p>
            <a:pPr marL="0" indent="0" algn="just">
              <a:buNone/>
            </a:pPr>
            <a:endParaRPr lang="es-MX" dirty="0"/>
          </a:p>
          <a:p>
            <a:pPr marL="0" indent="0" algn="just">
              <a:buNone/>
            </a:pPr>
            <a:r>
              <a:rPr lang="es-MX" dirty="0"/>
              <a:t>14. Conciliación entre los ingresos según el estado de resultado integral y los acumulables para efectos     del impuesto sobre </a:t>
            </a:r>
            <a:r>
              <a:rPr lang="es-MX" dirty="0" smtClean="0"/>
              <a:t>la </a:t>
            </a:r>
            <a:r>
              <a:rPr lang="es-MX" dirty="0"/>
              <a:t>renta y el total de actos o actividades para efectos del impuesto al valor agregado</a:t>
            </a:r>
            <a:r>
              <a:rPr lang="es-MX" dirty="0" smtClean="0"/>
              <a:t>.</a:t>
            </a:r>
          </a:p>
          <a:p>
            <a:pPr marL="0" indent="0" algn="just">
              <a:buNone/>
            </a:pPr>
            <a:endParaRPr lang="es-MX" dirty="0"/>
          </a:p>
          <a:p>
            <a:pPr marL="0" indent="0" algn="just">
              <a:buNone/>
            </a:pPr>
            <a:r>
              <a:rPr lang="es-MX" dirty="0"/>
              <a:t>15. Operaciones con partes relacionadas</a:t>
            </a:r>
            <a:r>
              <a:rPr lang="es-MX" dirty="0" smtClean="0"/>
              <a:t>.</a:t>
            </a:r>
          </a:p>
          <a:p>
            <a:pPr marL="0" indent="0" algn="just">
              <a:buNone/>
            </a:pPr>
            <a:endParaRPr lang="es-MX" dirty="0"/>
          </a:p>
          <a:p>
            <a:pPr marL="0" indent="0" algn="just">
              <a:buNone/>
            </a:pPr>
            <a:r>
              <a:rPr lang="es-MX" dirty="0"/>
              <a:t>16. Información sobre sus operaciones con partes relacionadas</a:t>
            </a:r>
            <a:r>
              <a:rPr lang="es-MX" dirty="0" smtClean="0"/>
              <a:t>.</a:t>
            </a:r>
          </a:p>
          <a:p>
            <a:pPr marL="0" indent="0" algn="just">
              <a:buNone/>
            </a:pPr>
            <a:endParaRPr lang="es-MX" dirty="0"/>
          </a:p>
          <a:p>
            <a:pPr marL="0" indent="0" algn="just">
              <a:buNone/>
            </a:pPr>
            <a:r>
              <a:rPr lang="es-MX" dirty="0"/>
              <a:t>17. Datos informativos</a:t>
            </a:r>
            <a:r>
              <a:rPr lang="es-MX" dirty="0" smtClean="0"/>
              <a:t>.</a:t>
            </a:r>
          </a:p>
          <a:p>
            <a:pPr marL="0" indent="0" algn="just">
              <a:buNone/>
            </a:pPr>
            <a:endParaRPr lang="es-MX" sz="2300" dirty="0"/>
          </a:p>
        </p:txBody>
      </p:sp>
    </p:spTree>
    <p:extLst>
      <p:ext uri="{BB962C8B-B14F-4D97-AF65-F5344CB8AC3E}">
        <p14:creationId xmlns:p14="http://schemas.microsoft.com/office/powerpoint/2010/main" val="130306390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120462" y="388977"/>
            <a:ext cx="7781998" cy="5632311"/>
          </a:xfrm>
          <a:prstGeom prst="rect">
            <a:avLst/>
          </a:prstGeom>
        </p:spPr>
        <p:txBody>
          <a:bodyPr wrap="square">
            <a:spAutoFit/>
          </a:bodyPr>
          <a:lstStyle/>
          <a:p>
            <a:pPr algn="just"/>
            <a:r>
              <a:rPr lang="es-MX" dirty="0"/>
              <a:t>18. Información de los pagos realizados por la determinación del impuesto sobre la renta e impuesto al activo diferido por desconsolidación al 31 de diciembre de 2013 y el pagado hasta el mes de mayo  del 2018</a:t>
            </a:r>
            <a:r>
              <a:rPr lang="es-MX" dirty="0" smtClean="0"/>
              <a:t>.</a:t>
            </a:r>
          </a:p>
          <a:p>
            <a:pPr algn="just"/>
            <a:endParaRPr lang="es-MX" dirty="0"/>
          </a:p>
          <a:p>
            <a:pPr algn="just"/>
            <a:r>
              <a:rPr lang="es-ES" dirty="0"/>
              <a:t>19.- Información de los pagos realizados por la determinación del impuesto sobre la renta diferido por desconsolidación y el pagado hasta el mes de mayo del ejercicio fiscal</a:t>
            </a:r>
            <a:r>
              <a:rPr lang="es-ES" dirty="0" smtClean="0"/>
              <a:t>.</a:t>
            </a:r>
            <a:endParaRPr lang="es-ES" dirty="0"/>
          </a:p>
          <a:p>
            <a:pPr algn="just"/>
            <a:endParaRPr lang="es-ES" dirty="0" smtClean="0"/>
          </a:p>
          <a:p>
            <a:pPr algn="just"/>
            <a:r>
              <a:rPr lang="es-ES" dirty="0" smtClean="0"/>
              <a:t>20</a:t>
            </a:r>
            <a:r>
              <a:rPr lang="es-ES" dirty="0"/>
              <a:t>.- Crédito por concepto de pérdidas fiscales (artículo segundo, fracción VIII de las disposiciones transitorias de la ley del impuesto sobre la renta </a:t>
            </a:r>
            <a:endParaRPr lang="es-ES" dirty="0" smtClean="0"/>
          </a:p>
          <a:p>
            <a:pPr algn="just"/>
            <a:endParaRPr lang="es-ES" dirty="0"/>
          </a:p>
          <a:p>
            <a:pPr algn="just"/>
            <a:r>
              <a:rPr lang="es-ES" dirty="0" smtClean="0"/>
              <a:t>21</a:t>
            </a:r>
            <a:r>
              <a:rPr lang="es-ES" dirty="0"/>
              <a:t>.-Pérdidas por enajenación de acciones en la determinación del resultado o pérdida fiscal consolidado</a:t>
            </a:r>
            <a:r>
              <a:rPr lang="es-ES" dirty="0" smtClean="0"/>
              <a:t>.</a:t>
            </a:r>
          </a:p>
          <a:p>
            <a:pPr algn="just"/>
            <a:endParaRPr lang="es-MX" dirty="0"/>
          </a:p>
          <a:p>
            <a:pPr algn="just"/>
            <a:r>
              <a:rPr lang="es-MX" dirty="0"/>
              <a:t>22. Operaciones llevadas a cabo con residentes en el extranjero</a:t>
            </a:r>
            <a:r>
              <a:rPr lang="es-MX" dirty="0" smtClean="0"/>
              <a:t>.</a:t>
            </a:r>
          </a:p>
          <a:p>
            <a:pPr algn="just"/>
            <a:endParaRPr lang="es-MX" dirty="0"/>
          </a:p>
          <a:p>
            <a:pPr algn="just"/>
            <a:r>
              <a:rPr lang="es-MX" dirty="0"/>
              <a:t>23. Inversiones</a:t>
            </a:r>
            <a:r>
              <a:rPr lang="es-MX" dirty="0" smtClean="0"/>
              <a:t>.</a:t>
            </a:r>
          </a:p>
          <a:p>
            <a:pPr algn="just"/>
            <a:endParaRPr lang="es-MX" dirty="0"/>
          </a:p>
        </p:txBody>
      </p:sp>
    </p:spTree>
    <p:extLst>
      <p:ext uri="{BB962C8B-B14F-4D97-AF65-F5344CB8AC3E}">
        <p14:creationId xmlns:p14="http://schemas.microsoft.com/office/powerpoint/2010/main" val="201012460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168759" y="2564904"/>
            <a:ext cx="7733702" cy="1754326"/>
          </a:xfrm>
          <a:prstGeom prst="rect">
            <a:avLst/>
          </a:prstGeom>
        </p:spPr>
        <p:txBody>
          <a:bodyPr wrap="square">
            <a:spAutoFit/>
          </a:bodyPr>
          <a:lstStyle/>
          <a:p>
            <a:pPr algn="just"/>
            <a:r>
              <a:rPr lang="es-MX" dirty="0"/>
              <a:t>24. Cuentas y documentos por cobrar y por pagar en moneda extranjera.</a:t>
            </a:r>
          </a:p>
          <a:p>
            <a:pPr algn="just"/>
            <a:endParaRPr lang="es-MX" dirty="0"/>
          </a:p>
          <a:p>
            <a:pPr algn="just"/>
            <a:r>
              <a:rPr lang="es-MX" dirty="0"/>
              <a:t>25. Prestamos del Extranjero.</a:t>
            </a:r>
          </a:p>
          <a:p>
            <a:pPr algn="just"/>
            <a:endParaRPr lang="es-MX" dirty="0"/>
          </a:p>
          <a:p>
            <a:pPr algn="just"/>
            <a:r>
              <a:rPr lang="es-MX" dirty="0"/>
              <a:t>26. Integración de pérdidas fiscales de ejercicios anteriores.</a:t>
            </a:r>
          </a:p>
        </p:txBody>
      </p:sp>
    </p:spTree>
    <p:extLst>
      <p:ext uri="{BB962C8B-B14F-4D97-AF65-F5344CB8AC3E}">
        <p14:creationId xmlns:p14="http://schemas.microsoft.com/office/powerpoint/2010/main" val="49575375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51DDF01F-C8C6-496B-87C4-E21D6AF9FBE1}"/>
              </a:ext>
            </a:extLst>
          </p:cNvPr>
          <p:cNvSpPr>
            <a:spLocks noGrp="1"/>
          </p:cNvSpPr>
          <p:nvPr>
            <p:ph type="title"/>
          </p:nvPr>
        </p:nvSpPr>
        <p:spPr>
          <a:xfrm>
            <a:off x="1331640" y="624110"/>
            <a:ext cx="7488831" cy="1280890"/>
          </a:xfrm>
        </p:spPr>
        <p:txBody>
          <a:bodyPr>
            <a:normAutofit/>
          </a:bodyPr>
          <a:lstStyle/>
          <a:p>
            <a:pPr algn="ctr"/>
            <a:r>
              <a:rPr lang="es-MX" sz="2000" b="1" u="sng" dirty="0"/>
              <a:t>Multa</a:t>
            </a:r>
            <a:r>
              <a:rPr lang="es-MX" sz="2000" b="1" dirty="0"/>
              <a:t> por </a:t>
            </a:r>
            <a:r>
              <a:rPr lang="es-MX" sz="2000" b="1" u="sng" dirty="0"/>
              <a:t>NO</a:t>
            </a:r>
            <a:r>
              <a:rPr lang="es-MX" sz="2000" b="1" dirty="0"/>
              <a:t> presentar el ISSIF </a:t>
            </a:r>
          </a:p>
        </p:txBody>
      </p:sp>
      <p:sp>
        <p:nvSpPr>
          <p:cNvPr id="6" name="Marcador de contenido 5">
            <a:extLst>
              <a:ext uri="{FF2B5EF4-FFF2-40B4-BE49-F238E27FC236}">
                <a16:creationId xmlns:a16="http://schemas.microsoft.com/office/drawing/2014/main" xmlns="" id="{04150287-66AA-4BE1-9E5B-81F812DD493E}"/>
              </a:ext>
            </a:extLst>
          </p:cNvPr>
          <p:cNvSpPr>
            <a:spLocks noGrp="1"/>
          </p:cNvSpPr>
          <p:nvPr>
            <p:ph idx="1"/>
          </p:nvPr>
        </p:nvSpPr>
        <p:spPr>
          <a:xfrm>
            <a:off x="985233" y="1254771"/>
            <a:ext cx="7956046" cy="4254499"/>
          </a:xfrm>
        </p:spPr>
        <p:txBody>
          <a:bodyPr>
            <a:normAutofit/>
          </a:bodyPr>
          <a:lstStyle/>
          <a:p>
            <a:endParaRPr lang="es-ES" sz="2500" dirty="0"/>
          </a:p>
          <a:p>
            <a:pPr marL="0" indent="0" algn="just">
              <a:buNone/>
            </a:pPr>
            <a:r>
              <a:rPr lang="es-ES" dirty="0"/>
              <a:t>Omitir la presentación de la ISSIF es una infracción a las disposiciones fiscales, que puede traer como consecuencia la aplicación de una multa que oscila entre 12 mil 80 pesos y 120 mil 760 pesos (arts. 83, fracción XVII y 84, fracción XV, CFF).</a:t>
            </a:r>
            <a:endParaRPr lang="es-MX" dirty="0"/>
          </a:p>
          <a:p>
            <a:pPr marL="0" indent="0" algn="just">
              <a:buNone/>
            </a:pPr>
            <a:r>
              <a:rPr lang="es-MX" dirty="0"/>
              <a:t> </a:t>
            </a:r>
          </a:p>
          <a:p>
            <a:r>
              <a:rPr lang="es-MX" dirty="0" smtClean="0"/>
              <a:t>Esta multa no exime de su presentación.</a:t>
            </a:r>
            <a:endParaRPr lang="es-MX" dirty="0"/>
          </a:p>
        </p:txBody>
      </p:sp>
    </p:spTree>
    <p:extLst>
      <p:ext uri="{BB962C8B-B14F-4D97-AF65-F5344CB8AC3E}">
        <p14:creationId xmlns:p14="http://schemas.microsoft.com/office/powerpoint/2010/main" val="295408244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51DDF01F-C8C6-496B-87C4-E21D6AF9FBE1}"/>
              </a:ext>
            </a:extLst>
          </p:cNvPr>
          <p:cNvSpPr>
            <a:spLocks noGrp="1"/>
          </p:cNvSpPr>
          <p:nvPr>
            <p:ph type="title"/>
          </p:nvPr>
        </p:nvSpPr>
        <p:spPr>
          <a:xfrm>
            <a:off x="735641" y="449901"/>
            <a:ext cx="7934187" cy="1066130"/>
          </a:xfrm>
        </p:spPr>
        <p:txBody>
          <a:bodyPr>
            <a:normAutofit/>
          </a:bodyPr>
          <a:lstStyle/>
          <a:p>
            <a:pPr algn="ctr"/>
            <a:r>
              <a:rPr lang="es-MX" sz="2000" b="1" u="sng" dirty="0"/>
              <a:t>Consideraciones:</a:t>
            </a:r>
            <a:endParaRPr lang="es-MX" sz="2000" b="1" dirty="0"/>
          </a:p>
        </p:txBody>
      </p:sp>
      <p:sp>
        <p:nvSpPr>
          <p:cNvPr id="6" name="Marcador de contenido 5">
            <a:extLst>
              <a:ext uri="{FF2B5EF4-FFF2-40B4-BE49-F238E27FC236}">
                <a16:creationId xmlns:a16="http://schemas.microsoft.com/office/drawing/2014/main" xmlns="" id="{04150287-66AA-4BE1-9E5B-81F812DD493E}"/>
              </a:ext>
            </a:extLst>
          </p:cNvPr>
          <p:cNvSpPr>
            <a:spLocks noGrp="1"/>
          </p:cNvSpPr>
          <p:nvPr>
            <p:ph idx="1"/>
          </p:nvPr>
        </p:nvSpPr>
        <p:spPr>
          <a:xfrm>
            <a:off x="370502" y="1339404"/>
            <a:ext cx="8664465" cy="4722035"/>
          </a:xfrm>
        </p:spPr>
        <p:txBody>
          <a:bodyPr>
            <a:normAutofit fontScale="40000" lnSpcReduction="20000"/>
          </a:bodyPr>
          <a:lstStyle/>
          <a:p>
            <a:pPr marL="457200" indent="-457200" algn="just">
              <a:buAutoNum type="arabicPeriod"/>
            </a:pPr>
            <a:r>
              <a:rPr lang="es-MX" sz="4500" dirty="0"/>
              <a:t>Tener en consideración las modificaciones a los Apartados del ISSIF:</a:t>
            </a:r>
          </a:p>
          <a:p>
            <a:pPr marL="800100" lvl="2" indent="0" algn="just">
              <a:buNone/>
            </a:pPr>
            <a:r>
              <a:rPr lang="es-MX" sz="4500" dirty="0" smtClean="0"/>
              <a:t>a)Datos </a:t>
            </a:r>
            <a:r>
              <a:rPr lang="es-MX" sz="4500" dirty="0"/>
              <a:t>Generales hay modificaciones y algunos índices se han </a:t>
            </a:r>
            <a:r>
              <a:rPr lang="es-MX" sz="4500" dirty="0" smtClean="0"/>
              <a:t>eliminado.</a:t>
            </a:r>
          </a:p>
          <a:p>
            <a:pPr marL="800100" lvl="2" indent="0" algn="just">
              <a:buNone/>
            </a:pPr>
            <a:endParaRPr lang="es-MX" sz="4500" dirty="0"/>
          </a:p>
          <a:p>
            <a:pPr marL="800100" lvl="2" indent="0" algn="just">
              <a:buNone/>
            </a:pPr>
            <a:r>
              <a:rPr lang="es-MX" sz="4500" dirty="0"/>
              <a:t>b) En el </a:t>
            </a:r>
            <a:r>
              <a:rPr lang="es-MX" sz="4500" dirty="0" smtClean="0"/>
              <a:t>Estado </a:t>
            </a:r>
            <a:r>
              <a:rPr lang="es-MX" sz="4500" dirty="0"/>
              <a:t>de Situación Financiera, Estado de Resultado Integral y Estado de Cambios en el Capital Contable</a:t>
            </a:r>
          </a:p>
          <a:p>
            <a:pPr marL="800100" lvl="2" indent="0" algn="just">
              <a:buNone/>
            </a:pPr>
            <a:endParaRPr lang="es-MX" sz="4500" dirty="0" smtClean="0"/>
          </a:p>
          <a:p>
            <a:pPr marL="800100" lvl="2" indent="0" algn="just">
              <a:buNone/>
            </a:pPr>
            <a:r>
              <a:rPr lang="es-MX" sz="4500" dirty="0" smtClean="0"/>
              <a:t>c</a:t>
            </a:r>
            <a:r>
              <a:rPr lang="es-MX" sz="4500" dirty="0"/>
              <a:t>) Integración Analítica de Venta o Ingresos Netos</a:t>
            </a:r>
          </a:p>
          <a:p>
            <a:pPr marL="800100" lvl="2" indent="0" algn="just">
              <a:buNone/>
            </a:pPr>
            <a:endParaRPr lang="es-MX" sz="4500" dirty="0" smtClean="0"/>
          </a:p>
          <a:p>
            <a:pPr marL="800100" lvl="2" indent="0" algn="just">
              <a:buNone/>
            </a:pPr>
            <a:r>
              <a:rPr lang="es-MX" sz="4500" dirty="0" smtClean="0"/>
              <a:t>d</a:t>
            </a:r>
            <a:r>
              <a:rPr lang="es-MX" sz="4500" dirty="0"/>
              <a:t>) Análisis comparativo de las subcuentas de Gastos</a:t>
            </a:r>
          </a:p>
          <a:p>
            <a:pPr marL="800100" lvl="2" indent="0" algn="just">
              <a:buNone/>
            </a:pPr>
            <a:endParaRPr lang="es-MX" sz="4500" dirty="0" smtClean="0"/>
          </a:p>
          <a:p>
            <a:pPr marL="800100" lvl="2" indent="0" algn="just">
              <a:buNone/>
            </a:pPr>
            <a:r>
              <a:rPr lang="es-MX" sz="4500" dirty="0" smtClean="0"/>
              <a:t>e) Análisis </a:t>
            </a:r>
            <a:r>
              <a:rPr lang="es-MX" sz="4500" dirty="0"/>
              <a:t>comparativo de las Subcuentas del Resultado Integral de Financiamiento</a:t>
            </a:r>
          </a:p>
          <a:p>
            <a:pPr marL="800100" lvl="2" indent="0" algn="just">
              <a:buNone/>
            </a:pPr>
            <a:endParaRPr lang="es-MX" sz="4500" dirty="0" smtClean="0"/>
          </a:p>
          <a:p>
            <a:endParaRPr lang="es-MX" sz="2300" dirty="0"/>
          </a:p>
        </p:txBody>
      </p:sp>
    </p:spTree>
    <p:extLst>
      <p:ext uri="{BB962C8B-B14F-4D97-AF65-F5344CB8AC3E}">
        <p14:creationId xmlns:p14="http://schemas.microsoft.com/office/powerpoint/2010/main" val="90893001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51DDF01F-C8C6-496B-87C4-E21D6AF9FBE1}"/>
              </a:ext>
            </a:extLst>
          </p:cNvPr>
          <p:cNvSpPr>
            <a:spLocks noGrp="1"/>
          </p:cNvSpPr>
          <p:nvPr>
            <p:ph type="title"/>
          </p:nvPr>
        </p:nvSpPr>
        <p:spPr>
          <a:xfrm>
            <a:off x="735641" y="449901"/>
            <a:ext cx="7934187" cy="1066130"/>
          </a:xfrm>
        </p:spPr>
        <p:txBody>
          <a:bodyPr>
            <a:normAutofit/>
          </a:bodyPr>
          <a:lstStyle/>
          <a:p>
            <a:pPr algn="ctr"/>
            <a:r>
              <a:rPr lang="es-MX" sz="2000" b="1" u="sng" dirty="0"/>
              <a:t>Consideraciones:</a:t>
            </a:r>
            <a:endParaRPr lang="es-MX" sz="2000" b="1" dirty="0"/>
          </a:p>
        </p:txBody>
      </p:sp>
      <p:sp>
        <p:nvSpPr>
          <p:cNvPr id="6" name="Marcador de contenido 5">
            <a:extLst>
              <a:ext uri="{FF2B5EF4-FFF2-40B4-BE49-F238E27FC236}">
                <a16:creationId xmlns:a16="http://schemas.microsoft.com/office/drawing/2014/main" xmlns="" id="{04150287-66AA-4BE1-9E5B-81F812DD493E}"/>
              </a:ext>
            </a:extLst>
          </p:cNvPr>
          <p:cNvSpPr>
            <a:spLocks noGrp="1"/>
          </p:cNvSpPr>
          <p:nvPr>
            <p:ph idx="1"/>
          </p:nvPr>
        </p:nvSpPr>
        <p:spPr>
          <a:xfrm>
            <a:off x="370502" y="1339404"/>
            <a:ext cx="8664465" cy="4722035"/>
          </a:xfrm>
        </p:spPr>
        <p:txBody>
          <a:bodyPr>
            <a:normAutofit/>
          </a:bodyPr>
          <a:lstStyle/>
          <a:p>
            <a:pPr marL="800100" lvl="2" indent="0" algn="just">
              <a:buNone/>
            </a:pPr>
            <a:endParaRPr lang="es-MX" sz="4500" dirty="0" smtClean="0"/>
          </a:p>
          <a:p>
            <a:pPr marL="800100" lvl="2" indent="0" algn="just">
              <a:buNone/>
            </a:pPr>
            <a:r>
              <a:rPr lang="es-MX" sz="1800" dirty="0" smtClean="0"/>
              <a:t>f</a:t>
            </a:r>
            <a:r>
              <a:rPr lang="es-MX" sz="1800" dirty="0"/>
              <a:t>) Conciliación entre el Resultado Contable y Fiscal para efectos del ISR</a:t>
            </a:r>
          </a:p>
          <a:p>
            <a:pPr marL="800100" lvl="2" indent="0" algn="just">
              <a:buNone/>
            </a:pPr>
            <a:endParaRPr lang="es-MX" sz="1800" dirty="0" smtClean="0"/>
          </a:p>
          <a:p>
            <a:pPr marL="800100" lvl="2" indent="0" algn="just">
              <a:buNone/>
            </a:pPr>
            <a:r>
              <a:rPr lang="es-MX" sz="1800" dirty="0" smtClean="0"/>
              <a:t>g</a:t>
            </a:r>
            <a:r>
              <a:rPr lang="es-MX" sz="1800" dirty="0"/>
              <a:t>) Información sobre sus Operaciones con Partes Relacionadas</a:t>
            </a:r>
          </a:p>
          <a:p>
            <a:pPr marL="800100" lvl="2" indent="0" algn="just">
              <a:buNone/>
            </a:pPr>
            <a:endParaRPr lang="es-MX" sz="1800" dirty="0" smtClean="0"/>
          </a:p>
          <a:p>
            <a:pPr marL="800100" lvl="2" indent="0" algn="just">
              <a:buNone/>
            </a:pPr>
            <a:r>
              <a:rPr lang="es-MX" sz="1800" dirty="0" smtClean="0"/>
              <a:t>h</a:t>
            </a:r>
            <a:r>
              <a:rPr lang="es-MX" sz="1800" dirty="0"/>
              <a:t>) Datos Informativos</a:t>
            </a:r>
          </a:p>
          <a:p>
            <a:endParaRPr lang="es-MX" sz="2300" dirty="0"/>
          </a:p>
        </p:txBody>
      </p:sp>
    </p:spTree>
    <p:extLst>
      <p:ext uri="{BB962C8B-B14F-4D97-AF65-F5344CB8AC3E}">
        <p14:creationId xmlns:p14="http://schemas.microsoft.com/office/powerpoint/2010/main" val="249809763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490066"/>
          </a:xfrm>
        </p:spPr>
        <p:txBody>
          <a:bodyPr>
            <a:normAutofit/>
          </a:bodyPr>
          <a:lstStyle/>
          <a:p>
            <a:pPr algn="ctr"/>
            <a:r>
              <a:rPr lang="es-MX" sz="2000" b="1" dirty="0"/>
              <a:t>El sistema </a:t>
            </a:r>
            <a:r>
              <a:rPr lang="es-MX" sz="2000" b="1" dirty="0" smtClean="0"/>
              <a:t>ISSIF 2018</a:t>
            </a:r>
            <a:endParaRPr lang="es-MX" sz="20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1520" y="908720"/>
            <a:ext cx="8568952"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Elipse"/>
          <p:cNvSpPr/>
          <p:nvPr/>
        </p:nvSpPr>
        <p:spPr>
          <a:xfrm flipV="1">
            <a:off x="611560" y="1124744"/>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dirty="0"/>
              <a:t>|</a:t>
            </a:r>
          </a:p>
        </p:txBody>
      </p:sp>
    </p:spTree>
    <p:extLst>
      <p:ext uri="{BB962C8B-B14F-4D97-AF65-F5344CB8AC3E}">
        <p14:creationId xmlns:p14="http://schemas.microsoft.com/office/powerpoint/2010/main" val="7749803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a:bodyPr>
          <a:lstStyle/>
          <a:p>
            <a:pPr algn="ctr"/>
            <a:r>
              <a:rPr lang="es-MX" sz="2000" b="1" dirty="0"/>
              <a:t>Contenido del ISIF 2018</a:t>
            </a: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79512" y="692696"/>
            <a:ext cx="8964488"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5360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395536" y="1196752"/>
            <a:ext cx="8229600" cy="5112568"/>
          </a:xfrm>
        </p:spPr>
        <p:txBody>
          <a:bodyPr>
            <a:noAutofit/>
          </a:bodyPr>
          <a:lstStyle/>
          <a:p>
            <a:pPr algn="just" eaLnBrk="1" hangingPunct="1">
              <a:defRPr/>
            </a:pPr>
            <a:endParaRPr lang="es-ES" altLang="zh-CN" dirty="0">
              <a:solidFill>
                <a:schemeClr val="tx1">
                  <a:lumMod val="95000"/>
                  <a:lumOff val="5000"/>
                </a:schemeClr>
              </a:solidFill>
              <a:ea typeface="宋体" pitchFamily="2" charset="-122"/>
            </a:endParaRPr>
          </a:p>
          <a:p>
            <a:pPr algn="just" eaLnBrk="1" hangingPunct="1">
              <a:buNone/>
              <a:defRPr/>
            </a:pPr>
            <a:endParaRPr lang="es-ES" altLang="zh-CN" dirty="0">
              <a:solidFill>
                <a:schemeClr val="tx1">
                  <a:lumMod val="95000"/>
                  <a:lumOff val="5000"/>
                </a:schemeClr>
              </a:solidFill>
              <a:ea typeface="宋体" pitchFamily="2" charset="-122"/>
            </a:endParaRPr>
          </a:p>
          <a:p>
            <a:pPr marL="365760" indent="-256032" algn="just">
              <a:buFont typeface="Wingdings 3"/>
              <a:buChar char=""/>
              <a:defRPr/>
            </a:pPr>
            <a:r>
              <a:rPr lang="es-MX" dirty="0">
                <a:solidFill>
                  <a:schemeClr val="tx1">
                    <a:lumMod val="95000"/>
                    <a:lumOff val="5000"/>
                  </a:schemeClr>
                </a:solidFill>
              </a:rPr>
              <a:t>B. Formato guía para la presentación del dictamen fiscal de estados financieros, aplicable a los contribuyentes personas morales que tributen como Coordinados y del régimen  agrícolas, ganaderas, pesqueras y silvícolas, así como las dedicadas al. autotransporte terrestre de carga o pasaje por el ejercicio fiscal del 2018.</a:t>
            </a:r>
          </a:p>
          <a:p>
            <a:pPr marL="109728" indent="0" algn="just">
              <a:buNone/>
              <a:defRPr/>
            </a:pPr>
            <a:endParaRPr lang="es-MX" sz="1800" dirty="0">
              <a:solidFill>
                <a:schemeClr val="tx1">
                  <a:lumMod val="95000"/>
                  <a:lumOff val="5000"/>
                </a:schemeClr>
              </a:solidFill>
            </a:endParaRPr>
          </a:p>
          <a:p>
            <a:pPr lvl="2">
              <a:defRPr/>
            </a:pPr>
            <a:r>
              <a:rPr lang="es-MX" sz="1800" dirty="0">
                <a:solidFill>
                  <a:schemeClr val="tx1">
                    <a:lumMod val="95000"/>
                    <a:lumOff val="5000"/>
                  </a:schemeClr>
                </a:solidFill>
              </a:rPr>
              <a:t>Cuestionario de diagnóstico fiscal.   </a:t>
            </a:r>
          </a:p>
          <a:p>
            <a:pPr lvl="2">
              <a:defRPr/>
            </a:pPr>
            <a:r>
              <a:rPr lang="es-MX" sz="1800" dirty="0">
                <a:solidFill>
                  <a:schemeClr val="tx1">
                    <a:lumMod val="95000"/>
                    <a:lumOff val="5000"/>
                  </a:schemeClr>
                </a:solidFill>
              </a:rPr>
              <a:t>Cuestionario en materia de precios de transferencia.</a:t>
            </a:r>
            <a:endParaRPr lang="es-ES" altLang="zh-CN" sz="1800" dirty="0">
              <a:solidFill>
                <a:schemeClr val="tx1">
                  <a:lumMod val="95000"/>
                  <a:lumOff val="5000"/>
                </a:schemeClr>
              </a:solidFill>
              <a:ea typeface="宋体" pitchFamily="2" charset="-122"/>
            </a:endParaRPr>
          </a:p>
          <a:p>
            <a:pPr algn="just" eaLnBrk="1" hangingPunct="1">
              <a:defRPr/>
            </a:pPr>
            <a:endParaRPr lang="es-ES" altLang="zh-CN" dirty="0">
              <a:solidFill>
                <a:schemeClr val="tx1">
                  <a:lumMod val="95000"/>
                  <a:lumOff val="5000"/>
                </a:schemeClr>
              </a:solidFill>
              <a:ea typeface="宋体" pitchFamily="2" charset="-122"/>
            </a:endParaRPr>
          </a:p>
          <a:p>
            <a:pPr algn="just" eaLnBrk="1" hangingPunct="1">
              <a:defRPr/>
            </a:pPr>
            <a:endParaRPr lang="es-ES" altLang="zh-CN" dirty="0">
              <a:solidFill>
                <a:schemeClr val="tx1">
                  <a:lumMod val="95000"/>
                  <a:lumOff val="5000"/>
                </a:schemeClr>
              </a:solidFill>
              <a:ea typeface="宋体" pitchFamily="2" charset="-122"/>
            </a:endParaRPr>
          </a:p>
          <a:p>
            <a:pPr algn="just" eaLnBrk="1" hangingPunct="1">
              <a:defRPr/>
            </a:pPr>
            <a:endParaRPr lang="es-MX" altLang="zh-CN" dirty="0">
              <a:solidFill>
                <a:schemeClr val="tx1">
                  <a:lumMod val="95000"/>
                  <a:lumOff val="5000"/>
                </a:schemeClr>
              </a:solidFill>
              <a:ea typeface="宋体" pitchFamily="2" charset="-122"/>
            </a:endParaRPr>
          </a:p>
          <a:p>
            <a:pPr lvl="1" algn="just" eaLnBrk="1" hangingPunct="1">
              <a:defRPr/>
            </a:pPr>
            <a:endParaRPr lang="es-MX" sz="1800" dirty="0">
              <a:solidFill>
                <a:schemeClr val="tx1">
                  <a:lumMod val="95000"/>
                  <a:lumOff val="5000"/>
                </a:schemeClr>
              </a:solidFill>
              <a:ea typeface="宋体" pitchFamily="2" charset="-122"/>
            </a:endParaRPr>
          </a:p>
        </p:txBody>
      </p:sp>
      <p:sp>
        <p:nvSpPr>
          <p:cNvPr id="6" name="Rectangle 2"/>
          <p:cNvSpPr>
            <a:spLocks noGrp="1" noChangeArrowheads="1"/>
          </p:cNvSpPr>
          <p:nvPr>
            <p:ph type="title"/>
          </p:nvPr>
        </p:nvSpPr>
        <p:spPr>
          <a:xfrm>
            <a:off x="892704" y="260648"/>
            <a:ext cx="8229600" cy="630237"/>
          </a:xfrm>
        </p:spPr>
        <p:txBody>
          <a:bodyPr>
            <a:normAutofit/>
          </a:bodyPr>
          <a:lstStyle/>
          <a:p>
            <a:pPr algn="ctr" eaLnBrk="1" hangingPunct="1">
              <a:defRPr/>
            </a:pPr>
            <a:r>
              <a:rPr lang="es-MX" sz="2400" b="1" dirty="0"/>
              <a:t>ASPECTOS RELEVANTES DEL DICTAMEN FISCAL</a:t>
            </a:r>
            <a:endParaRPr lang="es-ES" sz="2400" b="1" dirty="0"/>
          </a:p>
        </p:txBody>
      </p:sp>
    </p:spTree>
    <p:extLst>
      <p:ext uri="{BB962C8B-B14F-4D97-AF65-F5344CB8AC3E}">
        <p14:creationId xmlns:p14="http://schemas.microsoft.com/office/powerpoint/2010/main" val="19238212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pPr algn="ctr"/>
            <a:r>
              <a:rPr lang="es-MX" sz="2000" b="1" dirty="0"/>
              <a:t>Como crear una empresa en </a:t>
            </a:r>
            <a:r>
              <a:rPr lang="es-MX" sz="2000" b="1" dirty="0" smtClean="0"/>
              <a:t>ISSIF 2018</a:t>
            </a:r>
            <a:br>
              <a:rPr lang="es-MX" sz="2000" b="1" dirty="0" smtClean="0"/>
            </a:br>
            <a:endParaRPr lang="es-MX" sz="2000" b="1"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79512" y="692696"/>
            <a:ext cx="8856984"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468607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a:bodyPr>
          <a:lstStyle/>
          <a:p>
            <a:pPr algn="ctr"/>
            <a:r>
              <a:rPr lang="es-MX" sz="2000" b="1" dirty="0"/>
              <a:t>Crear el archivo </a:t>
            </a: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79512" y="692696"/>
            <a:ext cx="8928992"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47389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79512" y="332656"/>
            <a:ext cx="8856984"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40261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856984"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28172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79512" y="44623"/>
            <a:ext cx="8856984" cy="6552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030317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928992"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95616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7664" y="1556792"/>
            <a:ext cx="6591985" cy="2724845"/>
          </a:xfrm>
        </p:spPr>
        <p:txBody>
          <a:bodyPr>
            <a:normAutofit fontScale="90000"/>
          </a:bodyPr>
          <a:lstStyle/>
          <a:p>
            <a:pPr algn="ctr"/>
            <a:r>
              <a:rPr lang="es-MX" sz="3300" b="1" dirty="0"/>
              <a:t>OPERACIÓN DE LA OPCIÓN HOJA DE TRABAJO</a:t>
            </a:r>
            <a:r>
              <a:rPr lang="es-MX" b="1" dirty="0"/>
              <a:t/>
            </a:r>
            <a:br>
              <a:rPr lang="es-MX" b="1" dirty="0"/>
            </a:br>
            <a:r>
              <a:rPr lang="es-MX" b="1" dirty="0"/>
              <a:t/>
            </a:r>
            <a:br>
              <a:rPr lang="es-MX" b="1" dirty="0"/>
            </a:br>
            <a:r>
              <a:rPr lang="es-MX" sz="3300" b="1" dirty="0"/>
              <a:t>2018</a:t>
            </a:r>
            <a:r>
              <a:rPr lang="es-ES" dirty="0"/>
              <a:t/>
            </a:r>
            <a:br>
              <a:rPr lang="es-ES" dirty="0"/>
            </a:br>
            <a:endParaRPr lang="es-MX" dirty="0"/>
          </a:p>
        </p:txBody>
      </p:sp>
      <p:sp>
        <p:nvSpPr>
          <p:cNvPr id="3" name="2 Marcador de contenido"/>
          <p:cNvSpPr>
            <a:spLocks noGrp="1"/>
          </p:cNvSpPr>
          <p:nvPr>
            <p:ph type="body" sz="half" idx="2"/>
          </p:nvPr>
        </p:nvSpPr>
        <p:spPr/>
        <p:txBody>
          <a:bodyPr>
            <a:normAutofit/>
          </a:bodyPr>
          <a:lstStyle/>
          <a:p>
            <a:pPr>
              <a:buNone/>
            </a:pPr>
            <a:endParaRPr lang="es-ES" sz="2800" dirty="0"/>
          </a:p>
          <a:p>
            <a:pPr>
              <a:buNone/>
            </a:pPr>
            <a:endParaRPr lang="es-ES" sz="2800" dirty="0"/>
          </a:p>
        </p:txBody>
      </p:sp>
    </p:spTree>
    <p:extLst>
      <p:ext uri="{BB962C8B-B14F-4D97-AF65-F5344CB8AC3E}">
        <p14:creationId xmlns:p14="http://schemas.microsoft.com/office/powerpoint/2010/main" val="424895910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648072"/>
          </a:xfrm>
        </p:spPr>
        <p:txBody>
          <a:bodyPr>
            <a:normAutofit/>
          </a:bodyPr>
          <a:lstStyle/>
          <a:p>
            <a:pPr algn="ctr"/>
            <a:r>
              <a:rPr lang="es-MX" sz="2000" b="1" dirty="0"/>
              <a:t>Opción hoja de trabajo</a:t>
            </a:r>
            <a:endParaRPr lang="es-MX" sz="2000" dirty="0"/>
          </a:p>
        </p:txBody>
      </p:sp>
      <p:sp>
        <p:nvSpPr>
          <p:cNvPr id="3" name="2 Marcador de contenido"/>
          <p:cNvSpPr>
            <a:spLocks noGrp="1"/>
          </p:cNvSpPr>
          <p:nvPr>
            <p:ph idx="1"/>
          </p:nvPr>
        </p:nvSpPr>
        <p:spPr>
          <a:xfrm>
            <a:off x="457200" y="1268760"/>
            <a:ext cx="8229600" cy="5055840"/>
          </a:xfrm>
        </p:spPr>
        <p:txBody>
          <a:bodyPr>
            <a:normAutofit/>
          </a:bodyPr>
          <a:lstStyle/>
          <a:p>
            <a:pPr algn="just"/>
            <a:r>
              <a:rPr lang="es-MX" dirty="0"/>
              <a:t>La Hoja de Trabajo son plantillas de Dictámenes o Información alternativa generadas a partir de las plantillas originales y vigentes para el SIPRED cliente, con la excepción de que no tienen las reglas de operaciones/validaciones y si tienen la funcionalidad de insertar índices agregados y notas, donde así esté configurado en el original. </a:t>
            </a:r>
          </a:p>
          <a:p>
            <a:pPr algn="just"/>
            <a:endParaRPr lang="es-MX" dirty="0"/>
          </a:p>
          <a:p>
            <a:pPr algn="just"/>
            <a:r>
              <a:rPr lang="es-MX" dirty="0"/>
              <a:t>Pueden exportar datos hacia plantillas SIPRED,  DISIF (32-H </a:t>
            </a:r>
            <a:r>
              <a:rPr lang="es-MX" dirty="0"/>
              <a:t>cff</a:t>
            </a:r>
            <a:r>
              <a:rPr lang="es-MX" dirty="0"/>
              <a:t>) validando que la información corresponda a los índices en cuestión: Copiado y Pegado con validación de índices/Notas. </a:t>
            </a:r>
          </a:p>
          <a:p>
            <a:pPr algn="just"/>
            <a:endParaRPr lang="es-MX" dirty="0"/>
          </a:p>
          <a:p>
            <a:pPr algn="just"/>
            <a:r>
              <a:rPr lang="es-MX" dirty="0"/>
              <a:t>Las hojas de trabajo son prácticamente archivos de Excel  en donde  se le pueden agregar formulas macros, nuevas hojas funcionalidades  de Excel avanzadas sin restricciones. </a:t>
            </a:r>
          </a:p>
          <a:p>
            <a:pPr algn="just"/>
            <a:endParaRPr lang="es-MX" dirty="0"/>
          </a:p>
          <a:p>
            <a:pPr algn="just"/>
            <a:endParaRPr lang="es-MX" dirty="0"/>
          </a:p>
        </p:txBody>
      </p:sp>
    </p:spTree>
    <p:extLst>
      <p:ext uri="{BB962C8B-B14F-4D97-AF65-F5344CB8AC3E}">
        <p14:creationId xmlns:p14="http://schemas.microsoft.com/office/powerpoint/2010/main" val="258679213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636680"/>
          </a:xfrm>
        </p:spPr>
        <p:txBody>
          <a:bodyPr>
            <a:normAutofit/>
          </a:bodyPr>
          <a:lstStyle/>
          <a:p>
            <a:pPr algn="ctr"/>
            <a:r>
              <a:rPr lang="es-MX" sz="2000" b="1" dirty="0"/>
              <a:t>Opción hoja de trabajo</a:t>
            </a:r>
          </a:p>
        </p:txBody>
      </p:sp>
      <p:sp>
        <p:nvSpPr>
          <p:cNvPr id="3" name="2 Marcador de contenido"/>
          <p:cNvSpPr>
            <a:spLocks noGrp="1"/>
          </p:cNvSpPr>
          <p:nvPr>
            <p:ph idx="1"/>
          </p:nvPr>
        </p:nvSpPr>
        <p:spPr>
          <a:xfrm>
            <a:off x="1276007" y="1700808"/>
            <a:ext cx="6591985" cy="3777622"/>
          </a:xfrm>
        </p:spPr>
        <p:txBody>
          <a:bodyPr>
            <a:normAutofit/>
          </a:bodyPr>
          <a:lstStyle/>
          <a:p>
            <a:pPr algn="just"/>
            <a:r>
              <a:rPr lang="es-MX" dirty="0"/>
              <a:t>Se permitir agregar y eliminar índices agregados y notas de un documento SIPRED, SIPIAD o DISIF (32-H)  destino con base en un documento origen. </a:t>
            </a:r>
          </a:p>
          <a:p>
            <a:pPr algn="just"/>
            <a:endParaRPr lang="es-MX" dirty="0"/>
          </a:p>
          <a:p>
            <a:pPr algn="just"/>
            <a:r>
              <a:rPr lang="es-MX" dirty="0"/>
              <a:t>Para transferir información de una Hoja de trabajo a un documento SIPRED, SIPIAD o DISIF es necesario abrirlo en otra instancia de Excel</a:t>
            </a:r>
          </a:p>
        </p:txBody>
      </p:sp>
    </p:spTree>
    <p:extLst>
      <p:ext uri="{BB962C8B-B14F-4D97-AF65-F5344CB8AC3E}">
        <p14:creationId xmlns:p14="http://schemas.microsoft.com/office/powerpoint/2010/main" val="5197617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E1EE175C-C6D7-489A-AE60-07E659D2C011}"/>
              </a:ext>
            </a:extLst>
          </p:cNvPr>
          <p:cNvSpPr>
            <a:spLocks noGrp="1"/>
          </p:cNvSpPr>
          <p:nvPr>
            <p:ph type="title"/>
          </p:nvPr>
        </p:nvSpPr>
        <p:spPr>
          <a:xfrm>
            <a:off x="457200" y="274638"/>
            <a:ext cx="8229600" cy="576262"/>
          </a:xfrm>
        </p:spPr>
        <p:txBody>
          <a:bodyPr>
            <a:normAutofit/>
          </a:bodyPr>
          <a:lstStyle/>
          <a:p>
            <a:pPr algn="ctr"/>
            <a:r>
              <a:rPr lang="es-MX" sz="2000" b="1" dirty="0"/>
              <a:t>Para entrar a la opción de la hoja de trabajo</a:t>
            </a:r>
          </a:p>
        </p:txBody>
      </p:sp>
      <p:pic>
        <p:nvPicPr>
          <p:cNvPr id="4" name="Marcador de contenido 3">
            <a:extLst>
              <a:ext uri="{FF2B5EF4-FFF2-40B4-BE49-F238E27FC236}">
                <a16:creationId xmlns="" xmlns:a16="http://schemas.microsoft.com/office/drawing/2014/main" id="{DFF18614-90B2-488B-BFED-5921C5FEB94A}"/>
              </a:ext>
            </a:extLst>
          </p:cNvPr>
          <p:cNvPicPr>
            <a:picLocks noGrp="1" noChangeAspect="1"/>
          </p:cNvPicPr>
          <p:nvPr>
            <p:ph idx="1"/>
          </p:nvPr>
        </p:nvPicPr>
        <p:blipFill>
          <a:blip r:embed="rId2"/>
          <a:stretch>
            <a:fillRect/>
          </a:stretch>
        </p:blipFill>
        <p:spPr>
          <a:xfrm>
            <a:off x="179511" y="764704"/>
            <a:ext cx="8784977" cy="5904656"/>
          </a:xfrm>
          <a:prstGeom prst="rect">
            <a:avLst/>
          </a:prstGeom>
        </p:spPr>
      </p:pic>
    </p:spTree>
    <p:extLst>
      <p:ext uri="{BB962C8B-B14F-4D97-AF65-F5344CB8AC3E}">
        <p14:creationId xmlns:p14="http://schemas.microsoft.com/office/powerpoint/2010/main" val="2877357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500672" y="332656"/>
            <a:ext cx="8229600" cy="703262"/>
          </a:xfrm>
        </p:spPr>
        <p:txBody>
          <a:bodyPr>
            <a:normAutofit/>
          </a:bodyPr>
          <a:lstStyle/>
          <a:p>
            <a:pPr algn="ctr" eaLnBrk="1" hangingPunct="1">
              <a:defRPr/>
            </a:pPr>
            <a:r>
              <a:rPr lang="es-MX" sz="2400" b="1" dirty="0"/>
              <a:t>ASPECTOS RELEVANTES DEL DICTAMEN FISCAL</a:t>
            </a:r>
            <a:endParaRPr lang="es-ES" sz="2400" b="1" dirty="0"/>
          </a:p>
        </p:txBody>
      </p:sp>
      <p:sp>
        <p:nvSpPr>
          <p:cNvPr id="9218" name="Rectangle 2"/>
          <p:cNvSpPr>
            <a:spLocks noGrp="1" noChangeArrowheads="1"/>
          </p:cNvSpPr>
          <p:nvPr>
            <p:ph idx="1"/>
          </p:nvPr>
        </p:nvSpPr>
        <p:spPr>
          <a:xfrm>
            <a:off x="488064" y="1484784"/>
            <a:ext cx="8229600" cy="4862512"/>
          </a:xfrm>
        </p:spPr>
        <p:txBody>
          <a:bodyPr>
            <a:noAutofit/>
          </a:bodyPr>
          <a:lstStyle/>
          <a:p>
            <a:pPr algn="just" eaLnBrk="1" hangingPunct="1">
              <a:defRPr/>
            </a:pPr>
            <a:r>
              <a:rPr lang="es-MX" dirty="0">
                <a:solidFill>
                  <a:schemeClr val="tx1">
                    <a:lumMod val="95000"/>
                    <a:lumOff val="5000"/>
                  </a:schemeClr>
                </a:solidFill>
              </a:rPr>
              <a:t>El sistema Sipred´2018  consta de:</a:t>
            </a:r>
          </a:p>
          <a:p>
            <a:pPr algn="just" eaLnBrk="1" hangingPunct="1">
              <a:defRPr/>
            </a:pPr>
            <a:r>
              <a:rPr lang="es-MX" dirty="0">
                <a:solidFill>
                  <a:schemeClr val="tx1">
                    <a:lumMod val="95000"/>
                    <a:lumOff val="5000"/>
                  </a:schemeClr>
                </a:solidFill>
              </a:rPr>
              <a:t>Datos de identificación de:</a:t>
            </a:r>
          </a:p>
          <a:p>
            <a:pPr lvl="1" algn="just">
              <a:spcBef>
                <a:spcPts val="0"/>
              </a:spcBef>
              <a:defRPr/>
            </a:pPr>
            <a:r>
              <a:rPr lang="es-MX" sz="1800" dirty="0">
                <a:solidFill>
                  <a:schemeClr val="tx1">
                    <a:lumMod val="95000"/>
                    <a:lumOff val="5000"/>
                  </a:schemeClr>
                </a:solidFill>
              </a:rPr>
              <a:t>Contribuyente</a:t>
            </a:r>
          </a:p>
          <a:p>
            <a:pPr lvl="1" algn="just">
              <a:spcBef>
                <a:spcPts val="0"/>
              </a:spcBef>
              <a:defRPr/>
            </a:pPr>
            <a:r>
              <a:rPr lang="es-MX" sz="1800" dirty="0">
                <a:solidFill>
                  <a:schemeClr val="tx1">
                    <a:lumMod val="95000"/>
                    <a:lumOff val="5000"/>
                  </a:schemeClr>
                </a:solidFill>
              </a:rPr>
              <a:t> Contador Público </a:t>
            </a:r>
          </a:p>
          <a:p>
            <a:pPr lvl="1" algn="just">
              <a:spcBef>
                <a:spcPts val="0"/>
              </a:spcBef>
              <a:defRPr/>
            </a:pPr>
            <a:r>
              <a:rPr lang="es-MX" sz="1800" dirty="0">
                <a:solidFill>
                  <a:schemeClr val="tx1">
                    <a:lumMod val="95000"/>
                    <a:lumOff val="5000"/>
                  </a:schemeClr>
                </a:solidFill>
              </a:rPr>
              <a:t>Representante Legal</a:t>
            </a:r>
          </a:p>
          <a:p>
            <a:pPr lvl="1" algn="just">
              <a:spcBef>
                <a:spcPts val="0"/>
              </a:spcBef>
              <a:defRPr/>
            </a:pPr>
            <a:r>
              <a:rPr lang="es-MX" sz="1800" dirty="0">
                <a:solidFill>
                  <a:schemeClr val="tx1">
                    <a:lumMod val="95000"/>
                    <a:lumOff val="5000"/>
                  </a:schemeClr>
                </a:solidFill>
              </a:rPr>
              <a:t>Datos Generales</a:t>
            </a:r>
          </a:p>
          <a:p>
            <a:pPr lvl="1" algn="just">
              <a:spcBef>
                <a:spcPts val="0"/>
              </a:spcBef>
              <a:defRPr/>
            </a:pPr>
            <a:r>
              <a:rPr lang="es-MX" sz="1800" dirty="0">
                <a:solidFill>
                  <a:schemeClr val="tx1">
                    <a:lumMod val="95000"/>
                    <a:lumOff val="5000"/>
                  </a:schemeClr>
                </a:solidFill>
              </a:rPr>
              <a:t>26 anexos  </a:t>
            </a:r>
          </a:p>
          <a:p>
            <a:pPr algn="just" eaLnBrk="1" hangingPunct="1">
              <a:defRPr/>
            </a:pPr>
            <a:r>
              <a:rPr lang="es-MX" dirty="0">
                <a:solidFill>
                  <a:schemeClr val="tx1">
                    <a:lumMod val="95000"/>
                    <a:lumOff val="5000"/>
                  </a:schemeClr>
                </a:solidFill>
              </a:rPr>
              <a:t>La opinión del Contador Público Inscrito, y el informe sobre la revisión de la situación fiscal del contribuyente.</a:t>
            </a:r>
          </a:p>
          <a:p>
            <a:pPr algn="just" eaLnBrk="1" hangingPunct="1">
              <a:defRPr/>
            </a:pPr>
            <a:r>
              <a:rPr lang="es-MX" dirty="0">
                <a:solidFill>
                  <a:schemeClr val="tx1">
                    <a:lumMod val="95000"/>
                    <a:lumOff val="5000"/>
                  </a:schemeClr>
                </a:solidFill>
              </a:rPr>
              <a:t>El cuestionario de diagnostico fiscal </a:t>
            </a:r>
          </a:p>
          <a:p>
            <a:pPr algn="just" eaLnBrk="1" hangingPunct="1">
              <a:defRPr/>
            </a:pPr>
            <a:r>
              <a:rPr lang="es-MX" dirty="0">
                <a:solidFill>
                  <a:schemeClr val="tx1">
                    <a:lumMod val="95000"/>
                    <a:lumOff val="5000"/>
                  </a:schemeClr>
                </a:solidFill>
              </a:rPr>
              <a:t>El cuestionario de Precios de Trasferencia</a:t>
            </a:r>
          </a:p>
          <a:p>
            <a:pPr algn="just" eaLnBrk="1" hangingPunct="1">
              <a:defRPr/>
            </a:pPr>
            <a:r>
              <a:rPr lang="es-MX" dirty="0">
                <a:solidFill>
                  <a:schemeClr val="tx1">
                    <a:lumMod val="95000"/>
                    <a:lumOff val="5000"/>
                  </a:schemeClr>
                </a:solidFill>
              </a:rPr>
              <a:t> En su caso, Información Adicional al Dictamen</a:t>
            </a:r>
          </a:p>
        </p:txBody>
      </p:sp>
    </p:spTree>
    <p:extLst>
      <p:ext uri="{BB962C8B-B14F-4D97-AF65-F5344CB8AC3E}">
        <p14:creationId xmlns:p14="http://schemas.microsoft.com/office/powerpoint/2010/main" val="215188267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42E2530A-A379-4C86-82A6-5F12B7E62FC5}"/>
              </a:ext>
            </a:extLst>
          </p:cNvPr>
          <p:cNvSpPr>
            <a:spLocks noGrp="1"/>
          </p:cNvSpPr>
          <p:nvPr>
            <p:ph type="title"/>
          </p:nvPr>
        </p:nvSpPr>
        <p:spPr>
          <a:xfrm>
            <a:off x="457200" y="274638"/>
            <a:ext cx="8229600" cy="418058"/>
          </a:xfrm>
        </p:spPr>
        <p:txBody>
          <a:bodyPr vert="horz" lIns="91440" tIns="45720" rIns="91440" bIns="45720" rtlCol="0" anchor="t">
            <a:normAutofit/>
          </a:bodyPr>
          <a:lstStyle/>
          <a:p>
            <a:pPr algn="ctr"/>
            <a:r>
              <a:rPr lang="es-MX" sz="2000" b="1" dirty="0"/>
              <a:t>Menú de la Hoja de Trabajo</a:t>
            </a:r>
          </a:p>
        </p:txBody>
      </p:sp>
      <p:pic>
        <p:nvPicPr>
          <p:cNvPr id="4" name="Marcador de contenido 3">
            <a:extLst>
              <a:ext uri="{FF2B5EF4-FFF2-40B4-BE49-F238E27FC236}">
                <a16:creationId xmlns="" xmlns:a16="http://schemas.microsoft.com/office/drawing/2014/main" id="{F721BDF1-D728-42D6-8283-431AFC369C2A}"/>
              </a:ext>
            </a:extLst>
          </p:cNvPr>
          <p:cNvPicPr>
            <a:picLocks noGrp="1" noChangeAspect="1"/>
          </p:cNvPicPr>
          <p:nvPr>
            <p:ph idx="1"/>
          </p:nvPr>
        </p:nvPicPr>
        <p:blipFill>
          <a:blip r:embed="rId2"/>
          <a:stretch>
            <a:fillRect/>
          </a:stretch>
        </p:blipFill>
        <p:spPr>
          <a:xfrm>
            <a:off x="179512" y="692696"/>
            <a:ext cx="8712968" cy="6048672"/>
          </a:xfrm>
          <a:prstGeom prst="rect">
            <a:avLst/>
          </a:prstGeom>
        </p:spPr>
      </p:pic>
      <p:sp>
        <p:nvSpPr>
          <p:cNvPr id="5" name="2 Marcador de contenido">
            <a:extLst>
              <a:ext uri="{FF2B5EF4-FFF2-40B4-BE49-F238E27FC236}">
                <a16:creationId xmlns="" xmlns:a16="http://schemas.microsoft.com/office/drawing/2014/main" id="{1EDA815D-7D4F-4779-BF60-E517B6421226}"/>
              </a:ext>
            </a:extLst>
          </p:cNvPr>
          <p:cNvSpPr txBox="1">
            <a:spLocks/>
          </p:cNvSpPr>
          <p:nvPr/>
        </p:nvSpPr>
        <p:spPr>
          <a:xfrm>
            <a:off x="457200" y="2492896"/>
            <a:ext cx="8229600" cy="3633267"/>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dirty="0"/>
              <a:t> Las opciones son:</a:t>
            </a:r>
          </a:p>
          <a:p>
            <a:pPr lvl="1"/>
            <a:r>
              <a:rPr lang="es-MX" dirty="0"/>
              <a:t>Nuevo</a:t>
            </a:r>
          </a:p>
          <a:p>
            <a:pPr lvl="1"/>
            <a:r>
              <a:rPr lang="es-MX" dirty="0"/>
              <a:t>Abrir</a:t>
            </a:r>
          </a:p>
          <a:p>
            <a:pPr lvl="1"/>
            <a:r>
              <a:rPr lang="es-MX" dirty="0"/>
              <a:t>Cerrar</a:t>
            </a:r>
          </a:p>
          <a:p>
            <a:pPr lvl="1"/>
            <a:r>
              <a:rPr lang="es-MX" dirty="0"/>
              <a:t>Guardar</a:t>
            </a:r>
          </a:p>
          <a:p>
            <a:pPr lvl="1"/>
            <a:r>
              <a:rPr lang="es-MX" dirty="0"/>
              <a:t>Transferir</a:t>
            </a:r>
          </a:p>
          <a:p>
            <a:pPr lvl="1"/>
            <a:r>
              <a:rPr lang="es-MX" dirty="0"/>
              <a:t>Convertir Dictamen</a:t>
            </a:r>
          </a:p>
          <a:p>
            <a:pPr lvl="1"/>
            <a:r>
              <a:rPr lang="es-MX" dirty="0"/>
              <a:t>Exportar a </a:t>
            </a:r>
            <a:r>
              <a:rPr lang="es-MX" dirty="0" smtClean="0"/>
              <a:t>Hoja de Trabajo</a:t>
            </a:r>
            <a:endParaRPr lang="es-MX" dirty="0"/>
          </a:p>
          <a:p>
            <a:pPr lvl="1"/>
            <a:r>
              <a:rPr lang="es-MX" dirty="0"/>
              <a:t>Concentrar </a:t>
            </a:r>
            <a:r>
              <a:rPr lang="es-MX" dirty="0" smtClean="0"/>
              <a:t>Hoja de Trabajo</a:t>
            </a:r>
            <a:endParaRPr lang="es-MX" dirty="0"/>
          </a:p>
          <a:p>
            <a:pPr lvl="1"/>
            <a:r>
              <a:rPr lang="es-MX" dirty="0"/>
              <a:t>Iniciar sección</a:t>
            </a:r>
          </a:p>
          <a:p>
            <a:pPr lvl="1"/>
            <a:r>
              <a:rPr lang="es-MX" dirty="0"/>
              <a:t>Acerca de Hoja de </a:t>
            </a:r>
            <a:r>
              <a:rPr lang="es-MX" dirty="0" smtClean="0"/>
              <a:t>Trabajo</a:t>
            </a:r>
            <a:endParaRPr lang="es-MX" dirty="0"/>
          </a:p>
          <a:p>
            <a:pPr lvl="1"/>
            <a:r>
              <a:rPr lang="es-MX" dirty="0"/>
              <a:t>Regresar al </a:t>
            </a:r>
            <a:r>
              <a:rPr lang="es-MX" dirty="0" smtClean="0"/>
              <a:t>Menú</a:t>
            </a:r>
            <a:endParaRPr lang="es-MX" dirty="0"/>
          </a:p>
          <a:p>
            <a:pPr lvl="1"/>
            <a:r>
              <a:rPr lang="es-MX" dirty="0"/>
              <a:t>Nueva </a:t>
            </a:r>
            <a:r>
              <a:rPr lang="es-MX" dirty="0" smtClean="0"/>
              <a:t>Instancia </a:t>
            </a:r>
            <a:r>
              <a:rPr lang="es-MX" dirty="0"/>
              <a:t>Excel</a:t>
            </a:r>
          </a:p>
        </p:txBody>
      </p:sp>
    </p:spTree>
    <p:extLst>
      <p:ext uri="{BB962C8B-B14F-4D97-AF65-F5344CB8AC3E}">
        <p14:creationId xmlns:p14="http://schemas.microsoft.com/office/powerpoint/2010/main" val="170772758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F19CE12C-F5FE-46CB-AB70-6209D620DA19}"/>
              </a:ext>
            </a:extLst>
          </p:cNvPr>
          <p:cNvSpPr>
            <a:spLocks noGrp="1"/>
          </p:cNvSpPr>
          <p:nvPr>
            <p:ph type="title"/>
          </p:nvPr>
        </p:nvSpPr>
        <p:spPr>
          <a:xfrm>
            <a:off x="457200" y="274638"/>
            <a:ext cx="8229600" cy="418058"/>
          </a:xfrm>
        </p:spPr>
        <p:txBody>
          <a:bodyPr vert="horz" lIns="91440" tIns="45720" rIns="91440" bIns="45720" rtlCol="0" anchor="t">
            <a:normAutofit/>
          </a:bodyPr>
          <a:lstStyle/>
          <a:p>
            <a:pPr algn="ctr"/>
            <a:r>
              <a:rPr lang="es-MX" sz="2000" b="1" dirty="0"/>
              <a:t>Abrir un nuevo contribuyente</a:t>
            </a:r>
          </a:p>
        </p:txBody>
      </p:sp>
      <p:pic>
        <p:nvPicPr>
          <p:cNvPr id="4" name="Marcador de contenido 3">
            <a:extLst>
              <a:ext uri="{FF2B5EF4-FFF2-40B4-BE49-F238E27FC236}">
                <a16:creationId xmlns="" xmlns:a16="http://schemas.microsoft.com/office/drawing/2014/main" id="{E112BFE9-431C-46BD-A5BB-67EEC06CF52E}"/>
              </a:ext>
            </a:extLst>
          </p:cNvPr>
          <p:cNvPicPr>
            <a:picLocks noGrp="1" noChangeAspect="1"/>
          </p:cNvPicPr>
          <p:nvPr>
            <p:ph idx="1"/>
          </p:nvPr>
        </p:nvPicPr>
        <p:blipFill>
          <a:blip r:embed="rId2"/>
          <a:stretch>
            <a:fillRect/>
          </a:stretch>
        </p:blipFill>
        <p:spPr>
          <a:xfrm>
            <a:off x="107504" y="692696"/>
            <a:ext cx="8856984" cy="6165304"/>
          </a:xfrm>
          <a:prstGeom prst="rect">
            <a:avLst/>
          </a:prstGeom>
        </p:spPr>
      </p:pic>
    </p:spTree>
    <p:extLst>
      <p:ext uri="{BB962C8B-B14F-4D97-AF65-F5344CB8AC3E}">
        <p14:creationId xmlns:p14="http://schemas.microsoft.com/office/powerpoint/2010/main" val="386689103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EBB3C54B-4D77-43CB-A8FB-3C4968470CF6}"/>
              </a:ext>
            </a:extLst>
          </p:cNvPr>
          <p:cNvSpPr>
            <a:spLocks noGrp="1"/>
          </p:cNvSpPr>
          <p:nvPr>
            <p:ph type="title"/>
          </p:nvPr>
        </p:nvSpPr>
        <p:spPr>
          <a:xfrm>
            <a:off x="457200" y="274638"/>
            <a:ext cx="8229600" cy="706090"/>
          </a:xfrm>
        </p:spPr>
        <p:txBody>
          <a:bodyPr vert="horz" lIns="91440" tIns="45720" rIns="91440" bIns="45720" rtlCol="0" anchor="t">
            <a:normAutofit/>
          </a:bodyPr>
          <a:lstStyle/>
          <a:p>
            <a:pPr algn="ctr"/>
            <a:r>
              <a:rPr lang="es-MX" sz="2000" b="1" dirty="0"/>
              <a:t>Abrir un nuevo contribuyente</a:t>
            </a:r>
          </a:p>
        </p:txBody>
      </p:sp>
      <p:pic>
        <p:nvPicPr>
          <p:cNvPr id="4" name="Marcador de contenido 3">
            <a:extLst>
              <a:ext uri="{FF2B5EF4-FFF2-40B4-BE49-F238E27FC236}">
                <a16:creationId xmlns="" xmlns:a16="http://schemas.microsoft.com/office/drawing/2014/main" id="{596114B4-ACEB-4AAD-958D-B1D253D25B9C}"/>
              </a:ext>
            </a:extLst>
          </p:cNvPr>
          <p:cNvPicPr>
            <a:picLocks noGrp="1" noChangeAspect="1"/>
          </p:cNvPicPr>
          <p:nvPr>
            <p:ph idx="1"/>
          </p:nvPr>
        </p:nvPicPr>
        <p:blipFill>
          <a:blip r:embed="rId2"/>
          <a:stretch>
            <a:fillRect/>
          </a:stretch>
        </p:blipFill>
        <p:spPr>
          <a:xfrm>
            <a:off x="179511" y="627682"/>
            <a:ext cx="8824855" cy="6041678"/>
          </a:xfrm>
          <a:prstGeom prst="rect">
            <a:avLst/>
          </a:prstGeom>
        </p:spPr>
      </p:pic>
    </p:spTree>
    <p:extLst>
      <p:ext uri="{BB962C8B-B14F-4D97-AF65-F5344CB8AC3E}">
        <p14:creationId xmlns:p14="http://schemas.microsoft.com/office/powerpoint/2010/main" val="69554423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691680" y="1628800"/>
            <a:ext cx="6408712" cy="1569660"/>
          </a:xfrm>
          <a:prstGeom prst="rect">
            <a:avLst/>
          </a:prstGeom>
        </p:spPr>
        <p:txBody>
          <a:bodyPr wrap="square">
            <a:spAutoFit/>
          </a:bodyPr>
          <a:lstStyle/>
          <a:p>
            <a:pPr algn="ctr"/>
            <a:r>
              <a:rPr lang="es-MX" sz="4800" b="1" dirty="0" smtClean="0">
                <a:hlinkClick r:id="rId2" action="ppaction://hlinkfile"/>
              </a:rPr>
              <a:t>Informe sobre la revisión fiscal</a:t>
            </a:r>
            <a:endParaRPr lang="es-MX" sz="4800" dirty="0"/>
          </a:p>
        </p:txBody>
      </p:sp>
    </p:spTree>
    <p:extLst>
      <p:ext uri="{BB962C8B-B14F-4D97-AF65-F5344CB8AC3E}">
        <p14:creationId xmlns:p14="http://schemas.microsoft.com/office/powerpoint/2010/main" val="273016512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9184"/>
            <a:ext cx="8229600" cy="634082"/>
          </a:xfrm>
        </p:spPr>
        <p:txBody>
          <a:bodyPr>
            <a:normAutofit fontScale="90000"/>
          </a:bodyPr>
          <a:lstStyle/>
          <a:p>
            <a:pPr algn="ctr"/>
            <a:r>
              <a:rPr lang="es-MX" sz="2000" b="1" dirty="0"/>
              <a:t/>
            </a:r>
            <a:br>
              <a:rPr lang="es-MX" sz="2000" b="1" dirty="0"/>
            </a:br>
            <a:r>
              <a:rPr lang="es-MX" sz="2000" b="1" dirty="0"/>
              <a:t>Informe sobre la revisión fiscal del contribuyente</a:t>
            </a:r>
          </a:p>
        </p:txBody>
      </p:sp>
      <p:sp>
        <p:nvSpPr>
          <p:cNvPr id="3" name="2 Marcador de contenido"/>
          <p:cNvSpPr>
            <a:spLocks noGrp="1"/>
          </p:cNvSpPr>
          <p:nvPr>
            <p:ph idx="1"/>
          </p:nvPr>
        </p:nvSpPr>
        <p:spPr>
          <a:xfrm>
            <a:off x="395536" y="1196752"/>
            <a:ext cx="8229600" cy="5544616"/>
          </a:xfrm>
        </p:spPr>
        <p:txBody>
          <a:bodyPr>
            <a:noAutofit/>
          </a:bodyPr>
          <a:lstStyle/>
          <a:p>
            <a:r>
              <a:rPr lang="es-MX" sz="1600" dirty="0"/>
              <a:t>Accionistas de:</a:t>
            </a:r>
          </a:p>
          <a:p>
            <a:r>
              <a:rPr lang="es-MX" sz="1600" dirty="0"/>
              <a:t>LA AUDITADA, SA DE CV</a:t>
            </a:r>
          </a:p>
          <a:p>
            <a:r>
              <a:rPr lang="es-MX" sz="1600" dirty="0"/>
              <a:t>Administración Desconcentrada de Auditoría Fiscal de  Tepic</a:t>
            </a:r>
          </a:p>
          <a:p>
            <a:r>
              <a:rPr lang="es-MX" sz="1600" dirty="0"/>
              <a:t> </a:t>
            </a:r>
          </a:p>
          <a:p>
            <a:pPr algn="just"/>
            <a:r>
              <a:rPr lang="es-MX" sz="1600" dirty="0"/>
              <a:t>1. Emito el presente informe en cumplimiento de otros requerimientos legales y normativos, en relación con la auditoría que he realizado bajo las Normas Internacionales de Auditoria (NIA), de los estados financieros preparados por la Administración de LA AUDITADA, S.A. DE C.V., de conformidad con los artículos 32-A y 52 del Código Fiscal de la Federación (CFF) vigente, 57, 58 y 60 del Reglamento al Código Fiscal de la Federación (RCFF) vigente, las reglas 2.13.7, 2.13.8 y 2.13.15  de la Resolución Miscelánea Fiscal (RMF) para 2019 publicadas en el Diario Oficial de la Federación el 29 de Abril del 2019, así como en los formatos guía e instructivo de integración y de características para la presentación del dictamen de estados financieros para efectos fiscales contenidos en el Anexo 16 de la Resolución Miscelánea Fiscal para 2018,  publicada el 10 de Mayo  2019.</a:t>
            </a:r>
          </a:p>
          <a:p>
            <a:pPr algn="just"/>
            <a:endParaRPr lang="es-MX" sz="1600" dirty="0"/>
          </a:p>
          <a:p>
            <a:pPr algn="just"/>
            <a:r>
              <a:rPr lang="es-MX" sz="1600" dirty="0"/>
              <a:t>Como consecuencia de ésta auditoría emití un informe con fecha 20 de Mayo del 2019, con  salvedades.  </a:t>
            </a:r>
          </a:p>
          <a:p>
            <a:pPr algn="just"/>
            <a:endParaRPr lang="es-MX" sz="1600" dirty="0"/>
          </a:p>
          <a:p>
            <a:endParaRPr lang="es-MX" sz="1600" dirty="0"/>
          </a:p>
        </p:txBody>
      </p:sp>
    </p:spTree>
    <p:extLst>
      <p:ext uri="{BB962C8B-B14F-4D97-AF65-F5344CB8AC3E}">
        <p14:creationId xmlns:p14="http://schemas.microsoft.com/office/powerpoint/2010/main" val="428701562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9808" y="260648"/>
            <a:ext cx="8229600" cy="490066"/>
          </a:xfrm>
        </p:spPr>
        <p:txBody>
          <a:bodyPr>
            <a:normAutofit/>
          </a:bodyPr>
          <a:lstStyle/>
          <a:p>
            <a:pPr algn="ctr"/>
            <a:r>
              <a:rPr lang="es-MX" sz="2000" b="1" dirty="0"/>
              <a:t>Informe sobre la revisión fiscal</a:t>
            </a:r>
          </a:p>
        </p:txBody>
      </p:sp>
      <p:sp>
        <p:nvSpPr>
          <p:cNvPr id="3" name="2 Marcador de contenido"/>
          <p:cNvSpPr>
            <a:spLocks noGrp="1"/>
          </p:cNvSpPr>
          <p:nvPr>
            <p:ph idx="1"/>
          </p:nvPr>
        </p:nvSpPr>
        <p:spPr>
          <a:xfrm>
            <a:off x="457200" y="836712"/>
            <a:ext cx="8229600" cy="5289451"/>
          </a:xfrm>
        </p:spPr>
        <p:txBody>
          <a:bodyPr>
            <a:normAutofit/>
          </a:bodyPr>
          <a:lstStyle/>
          <a:p>
            <a:pPr algn="just"/>
            <a:endParaRPr lang="es-MX" dirty="0"/>
          </a:p>
          <a:p>
            <a:pPr algn="just"/>
            <a:endParaRPr lang="es-MX" dirty="0"/>
          </a:p>
          <a:p>
            <a:pPr algn="just"/>
            <a:r>
              <a:rPr lang="es-MX" dirty="0"/>
              <a:t>2.	Exclusivamente por lo mencionado en este apartado 2., declaro bajo protesta de decir verdad, con fundamento en el artículo 52, fracción III del Código Fiscal de la Federación vigente, en los artículos 57 y 58, fracción III del Reglamento del Código Fiscal de la Federación vigente, así como en la regla 2.13.5 de la RMF para 2019 publicada en el Diario Oficial de la Federación el 29 de Abril de que:</a:t>
            </a:r>
          </a:p>
          <a:p>
            <a:pPr algn="just"/>
            <a:endParaRPr lang="es-MX" dirty="0"/>
          </a:p>
          <a:p>
            <a:pPr algn="just"/>
            <a:r>
              <a:rPr lang="es-MX" dirty="0"/>
              <a:t>A. En relación con la auditoría practicada conforme a las NIA, de los estados financieros de LA AUDITADA, S.A. DE C.V., por el año terminado el 31 de diciembre de 2018, y según se deriva de los apartados anteriores,  emití mi opinión con salvedades que  NO afecten la situación fiscal del contribuyente.  </a:t>
            </a:r>
          </a:p>
          <a:p>
            <a:pPr algn="just"/>
            <a:endParaRPr lang="es-MX" dirty="0"/>
          </a:p>
        </p:txBody>
      </p:sp>
    </p:spTree>
    <p:extLst>
      <p:ext uri="{BB962C8B-B14F-4D97-AF65-F5344CB8AC3E}">
        <p14:creationId xmlns:p14="http://schemas.microsoft.com/office/powerpoint/2010/main" val="71761853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229600" cy="562074"/>
          </a:xfrm>
        </p:spPr>
        <p:txBody>
          <a:bodyPr vert="horz" lIns="91440" tIns="45720" rIns="91440" bIns="45720" rtlCol="0" anchor="t">
            <a:normAutofit/>
          </a:bodyPr>
          <a:lstStyle/>
          <a:p>
            <a:pPr algn="ctr"/>
            <a:r>
              <a:rPr lang="es-MX" sz="2000" b="1" dirty="0"/>
              <a:t>Informe sobre la revisión fiscal</a:t>
            </a:r>
          </a:p>
        </p:txBody>
      </p:sp>
      <p:sp>
        <p:nvSpPr>
          <p:cNvPr id="3" name="2 Marcador de contenido"/>
          <p:cNvSpPr>
            <a:spLocks noGrp="1"/>
          </p:cNvSpPr>
          <p:nvPr>
            <p:ph idx="1"/>
          </p:nvPr>
        </p:nvSpPr>
        <p:spPr>
          <a:xfrm>
            <a:off x="323528" y="1628800"/>
            <a:ext cx="8229600" cy="5073427"/>
          </a:xfrm>
        </p:spPr>
        <p:txBody>
          <a:bodyPr>
            <a:normAutofit/>
          </a:bodyPr>
          <a:lstStyle/>
          <a:p>
            <a:pPr algn="just"/>
            <a:r>
              <a:rPr lang="es-MX" sz="1600" dirty="0"/>
              <a:t>B. Como parte de mi auditoría, descrita en los apartados anteriores, revisé la información y documentación adicional preparada por y bajo la responsabilidad de la Compañía, de conformidad con  los artículos 28, 32-A y 52, fracciones II, III, IV y V del Código Fiscal de la Federación (CFF) vigente hasta el 31 de Diciembre de 2018, en los artículos 33, 34, 35 y 58, fracciones I, IV, y V del RCFF,  las reglas 2.13.7, 2.13.8 y 2.13.16  RMF para 2019  y el Anexo 16 de la RMF, que se presenta en el Sistema de Presentación del Dictamen Fiscal 2018 (SIPRED) vía Internet al Sistema de Administración Tributaria (SAT). </a:t>
            </a:r>
          </a:p>
          <a:p>
            <a:pPr algn="just"/>
            <a:endParaRPr lang="es-MX" sz="1600" dirty="0"/>
          </a:p>
          <a:p>
            <a:pPr algn="just"/>
            <a:r>
              <a:rPr lang="es-MX" sz="1600" dirty="0"/>
              <a:t>He auditado esta información y documentación mediante pruebas selectivas, utilizando los procedimientos de auditoría aplicables en las circunstancias, dentro de los alcances necesarios para poder expresar mi opinión sobre los estados financieros tomados en su conjunto, de acuerdo con las NIA. Dicha información se incluye para uso exclusivo y de análisis por parte de la Administración Desconcentrada de Auditoría Fiscal de Tepic. Con base en mi auditoría manifiesto lo siguiente:</a:t>
            </a:r>
          </a:p>
        </p:txBody>
      </p:sp>
    </p:spTree>
    <p:extLst>
      <p:ext uri="{BB962C8B-B14F-4D97-AF65-F5344CB8AC3E}">
        <p14:creationId xmlns:p14="http://schemas.microsoft.com/office/powerpoint/2010/main" val="278350796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vert="horz" lIns="91440" tIns="45720" rIns="91440" bIns="45720" rtlCol="0" anchor="t">
            <a:normAutofit/>
          </a:bodyPr>
          <a:lstStyle/>
          <a:p>
            <a:pPr algn="ctr"/>
            <a:r>
              <a:rPr lang="es-MX" sz="2000" b="1" dirty="0"/>
              <a:t>Informe sobre la revisión fiscal</a:t>
            </a:r>
          </a:p>
        </p:txBody>
      </p:sp>
      <p:sp>
        <p:nvSpPr>
          <p:cNvPr id="3" name="2 Marcador de contenido"/>
          <p:cNvSpPr>
            <a:spLocks noGrp="1"/>
          </p:cNvSpPr>
          <p:nvPr>
            <p:ph idx="1"/>
          </p:nvPr>
        </p:nvSpPr>
        <p:spPr>
          <a:xfrm>
            <a:off x="457200" y="980728"/>
            <a:ext cx="8229600" cy="5145435"/>
          </a:xfrm>
        </p:spPr>
        <p:txBody>
          <a:bodyPr>
            <a:normAutofit/>
          </a:bodyPr>
          <a:lstStyle/>
          <a:p>
            <a:pPr algn="just"/>
            <a:endParaRPr lang="es-MX" sz="1600" dirty="0"/>
          </a:p>
          <a:p>
            <a:pPr algn="just"/>
            <a:r>
              <a:rPr lang="es-MX" sz="1600" dirty="0"/>
              <a:t>I. Dentro de las pruebas selectivas llevadas a cabo en cumplimiento de las NIA, revisé la situación fiscal del contribuyente a que se refiere a que se refiere el artículo 58, fracción V del RCFF, por el período que cubren los estados financieros dictaminados y que, dentro del alcance de mis pruebas selectivas, me cercioré en forma razonable que los bienes y servicios adquiridos o enajenados u otorgados en uso o goce por a la Compañía, fueron efectivamente recibidos, entregados o prestados, respectivamente. Conforme a la fracción II de la regla 2.13.16. de la RMF, los procedimientos que apliqué no incluyeron el examen respecto al cumplimiento de las disposiciones en materia aduanera y de comercio exterior.</a:t>
            </a:r>
          </a:p>
          <a:p>
            <a:pPr algn="just"/>
            <a:endParaRPr lang="es-MX" sz="1600" dirty="0"/>
          </a:p>
          <a:p>
            <a:pPr algn="just"/>
            <a:r>
              <a:rPr lang="es-MX" sz="1600" dirty="0"/>
              <a:t>En mis papeles de trabajo existe evidencia de los procedimientos de auditoría aplicados a las partidas seleccionadas mediante muestreo y que soportan las conclusiones obtenidas y no determine omisión alguna en el cumplimiento de sus obligaciones fiscales.</a:t>
            </a:r>
          </a:p>
          <a:p>
            <a:pPr algn="just"/>
            <a:endParaRPr lang="es-MX" sz="1600" dirty="0"/>
          </a:p>
        </p:txBody>
      </p:sp>
    </p:spTree>
    <p:extLst>
      <p:ext uri="{BB962C8B-B14F-4D97-AF65-F5344CB8AC3E}">
        <p14:creationId xmlns:p14="http://schemas.microsoft.com/office/powerpoint/2010/main" val="314301871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a:bodyPr>
          <a:lstStyle/>
          <a:p>
            <a:pPr algn="ctr"/>
            <a:r>
              <a:rPr lang="es-MX" sz="2000" b="1" dirty="0"/>
              <a:t>Informe sobre la revisión fiscal</a:t>
            </a:r>
          </a:p>
        </p:txBody>
      </p:sp>
      <p:sp>
        <p:nvSpPr>
          <p:cNvPr id="3" name="2 Marcador de contenido"/>
          <p:cNvSpPr>
            <a:spLocks noGrp="1"/>
          </p:cNvSpPr>
          <p:nvPr>
            <p:ph idx="1"/>
          </p:nvPr>
        </p:nvSpPr>
        <p:spPr>
          <a:xfrm>
            <a:off x="457200" y="1581157"/>
            <a:ext cx="8229600" cy="5217443"/>
          </a:xfrm>
        </p:spPr>
        <p:txBody>
          <a:bodyPr>
            <a:normAutofit/>
          </a:bodyPr>
          <a:lstStyle/>
          <a:p>
            <a:pPr algn="just"/>
            <a:r>
              <a:rPr lang="es-MX" sz="1600" dirty="0"/>
              <a:t>II. Verifiqué con base en prueba selectiva y conforme las NIA el cálculo y entero de las contribuciones federales que se causaron en el ejercicio, incluidas en la relación de contribuciones a cargo del contribuyente como sujeto directo o en su carácter de retenedor. </a:t>
            </a:r>
          </a:p>
          <a:p>
            <a:pPr algn="just"/>
            <a:endParaRPr lang="es-MX" sz="1600" dirty="0"/>
          </a:p>
          <a:p>
            <a:pPr algn="just"/>
            <a:r>
              <a:rPr lang="es-MX" sz="1600" dirty="0"/>
              <a:t>III. La revisión al cumplimiento de las obligaciones fiscales a que se refiere el punto anterior (II.), no encontrando diferencias en los impuestos. (si hay diferencias hacerlas mención)</a:t>
            </a:r>
          </a:p>
          <a:p>
            <a:pPr algn="just"/>
            <a:endParaRPr lang="es-MX" sz="1600" dirty="0"/>
          </a:p>
          <a:p>
            <a:pPr algn="just"/>
            <a:r>
              <a:rPr lang="es-MX" sz="1600" dirty="0"/>
              <a:t>La compañía no aplicó saldos a favor  de ejercicios anteriores, tampoco solicito devoluciones o aplico compensaciones durante el ejercicio sujeto a revisión.</a:t>
            </a:r>
          </a:p>
        </p:txBody>
      </p:sp>
    </p:spTree>
    <p:extLst>
      <p:ext uri="{BB962C8B-B14F-4D97-AF65-F5344CB8AC3E}">
        <p14:creationId xmlns:p14="http://schemas.microsoft.com/office/powerpoint/2010/main" val="238933693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a:bodyPr>
          <a:lstStyle/>
          <a:p>
            <a:pPr algn="ctr"/>
            <a:r>
              <a:rPr lang="es-MX" sz="2000" b="1" dirty="0"/>
              <a:t>Informe sobre la revisión fiscal</a:t>
            </a:r>
          </a:p>
        </p:txBody>
      </p:sp>
      <p:sp>
        <p:nvSpPr>
          <p:cNvPr id="3" name="2 Marcador de contenido"/>
          <p:cNvSpPr>
            <a:spLocks noGrp="1"/>
          </p:cNvSpPr>
          <p:nvPr>
            <p:ph idx="1"/>
          </p:nvPr>
        </p:nvSpPr>
        <p:spPr>
          <a:xfrm>
            <a:off x="432088" y="1052736"/>
            <a:ext cx="8229600" cy="5400600"/>
          </a:xfrm>
        </p:spPr>
        <p:txBody>
          <a:bodyPr>
            <a:noAutofit/>
          </a:bodyPr>
          <a:lstStyle/>
          <a:p>
            <a:pPr algn="just"/>
            <a:r>
              <a:rPr lang="es-MX" sz="1600" dirty="0"/>
              <a:t>IV. Revisé en función de su naturaleza y mecánica de aplicación utilizada, en su caso, en ejercicios anteriores, los conceptos e importes que se muestran en los siguientes anexos:</a:t>
            </a:r>
          </a:p>
          <a:p>
            <a:pPr algn="just"/>
            <a:endParaRPr lang="es-MX" sz="1600" dirty="0"/>
          </a:p>
          <a:p>
            <a:pPr algn="just"/>
            <a:r>
              <a:rPr lang="es-MX" sz="1600" dirty="0"/>
              <a:t>a)  Conciliación entre el resultado contable y el fiscal para los efectos del Impuesto Sobre la Renta (ISR), y </a:t>
            </a:r>
          </a:p>
          <a:p>
            <a:pPr algn="just"/>
            <a:endParaRPr lang="es-MX" sz="1600" dirty="0"/>
          </a:p>
          <a:p>
            <a:pPr algn="just"/>
            <a:r>
              <a:rPr lang="es-MX" sz="1600" dirty="0"/>
              <a:t>b) Conciliación entre los ingresos dictaminados según el estado de resultados integral y los acumulables para efectos del ISR y el total de actos o actividades para efectos del Impuesto al Valor Agregado (IVA).</a:t>
            </a:r>
          </a:p>
          <a:p>
            <a:pPr algn="just"/>
            <a:endParaRPr lang="es-MX" sz="1600" dirty="0"/>
          </a:p>
          <a:p>
            <a:pPr algn="just"/>
            <a:r>
              <a:rPr lang="es-MX" sz="1600" dirty="0"/>
              <a:t>V. Revisé las declaraciones complementarias presentadas por el contribuyente por las diferencias de impuestos dictaminados en el ejercicio, habiendo comprobado su apego a las disposiciones fiscales.</a:t>
            </a:r>
          </a:p>
          <a:p>
            <a:pPr algn="just"/>
            <a:r>
              <a:rPr lang="es-MX" sz="1600" dirty="0"/>
              <a:t>  </a:t>
            </a:r>
          </a:p>
          <a:p>
            <a:pPr algn="just"/>
            <a:r>
              <a:rPr lang="es-MX" sz="1600" dirty="0"/>
              <a:t>Durante el ejercicio  tuve conocimiento de que el contribuyente presento declaración anual complementaria del Impuesto Sobre la Renta  que modifica la declaración de ejercicios anterior.</a:t>
            </a:r>
          </a:p>
          <a:p>
            <a:endParaRPr lang="es-MX" sz="1600" dirty="0"/>
          </a:p>
        </p:txBody>
      </p:sp>
    </p:spTree>
    <p:extLst>
      <p:ext uri="{BB962C8B-B14F-4D97-AF65-F5344CB8AC3E}">
        <p14:creationId xmlns:p14="http://schemas.microsoft.com/office/powerpoint/2010/main" val="2504940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9552" y="13760"/>
            <a:ext cx="8229600" cy="561975"/>
          </a:xfrm>
        </p:spPr>
        <p:txBody>
          <a:bodyPr>
            <a:normAutofit/>
          </a:bodyPr>
          <a:lstStyle/>
          <a:p>
            <a:pPr algn="ctr" eaLnBrk="1" hangingPunct="1">
              <a:defRPr/>
            </a:pPr>
            <a:r>
              <a:rPr lang="es-ES" sz="2400" b="1" dirty="0"/>
              <a:t>ANEXOS </a:t>
            </a:r>
          </a:p>
        </p:txBody>
      </p:sp>
      <p:sp>
        <p:nvSpPr>
          <p:cNvPr id="13315" name="Rectangle 3"/>
          <p:cNvSpPr>
            <a:spLocks noGrp="1" noChangeArrowheads="1"/>
          </p:cNvSpPr>
          <p:nvPr>
            <p:ph idx="1"/>
          </p:nvPr>
        </p:nvSpPr>
        <p:spPr>
          <a:xfrm>
            <a:off x="1331640" y="562055"/>
            <a:ext cx="8229600" cy="5000625"/>
          </a:xfrm>
        </p:spPr>
        <p:txBody>
          <a:bodyPr>
            <a:noAutofit/>
          </a:bodyPr>
          <a:lstStyle/>
          <a:p>
            <a:pPr eaLnBrk="1" hangingPunct="1">
              <a:lnSpc>
                <a:spcPct val="80000"/>
              </a:lnSpc>
              <a:defRPr/>
            </a:pPr>
            <a:r>
              <a:rPr lang="es-ES" sz="2000" dirty="0"/>
              <a:t>1. Estado de Situación Financiera </a:t>
            </a:r>
          </a:p>
          <a:p>
            <a:pPr eaLnBrk="1" hangingPunct="1">
              <a:lnSpc>
                <a:spcPct val="80000"/>
              </a:lnSpc>
              <a:defRPr/>
            </a:pPr>
            <a:endParaRPr lang="es-ES" sz="2000" dirty="0"/>
          </a:p>
          <a:p>
            <a:pPr eaLnBrk="1" hangingPunct="1">
              <a:lnSpc>
                <a:spcPct val="80000"/>
              </a:lnSpc>
              <a:defRPr/>
            </a:pPr>
            <a:r>
              <a:rPr lang="es-ES" sz="2000" dirty="0"/>
              <a:t>2. Estado de Resultado Integral</a:t>
            </a:r>
          </a:p>
          <a:p>
            <a:pPr eaLnBrk="1" hangingPunct="1">
              <a:lnSpc>
                <a:spcPct val="80000"/>
              </a:lnSpc>
              <a:defRPr/>
            </a:pPr>
            <a:endParaRPr lang="es-MX" sz="2000" dirty="0"/>
          </a:p>
          <a:p>
            <a:pPr eaLnBrk="1" hangingPunct="1">
              <a:lnSpc>
                <a:spcPct val="80000"/>
              </a:lnSpc>
              <a:defRPr/>
            </a:pPr>
            <a:r>
              <a:rPr lang="es-MX" sz="2000" dirty="0"/>
              <a:t>3.- Estado de Cambios en el Capital Contable</a:t>
            </a:r>
            <a:endParaRPr lang="es-ES" sz="2000" dirty="0"/>
          </a:p>
          <a:p>
            <a:pPr eaLnBrk="1" hangingPunct="1">
              <a:lnSpc>
                <a:spcPct val="80000"/>
              </a:lnSpc>
              <a:defRPr/>
            </a:pPr>
            <a:endParaRPr lang="es-ES" sz="2000" dirty="0"/>
          </a:p>
          <a:p>
            <a:pPr eaLnBrk="1" hangingPunct="1">
              <a:lnSpc>
                <a:spcPct val="80000"/>
              </a:lnSpc>
              <a:defRPr/>
            </a:pPr>
            <a:r>
              <a:rPr lang="es-ES" sz="2000" dirty="0"/>
              <a:t>4.- Estado de Flujo de Efectivo </a:t>
            </a:r>
          </a:p>
          <a:p>
            <a:pPr eaLnBrk="1" hangingPunct="1">
              <a:lnSpc>
                <a:spcPct val="80000"/>
              </a:lnSpc>
              <a:defRPr/>
            </a:pPr>
            <a:endParaRPr lang="es-ES" sz="2000" dirty="0"/>
          </a:p>
          <a:p>
            <a:pPr eaLnBrk="1" hangingPunct="1">
              <a:lnSpc>
                <a:spcPct val="80000"/>
              </a:lnSpc>
              <a:defRPr/>
            </a:pPr>
            <a:r>
              <a:rPr lang="es-ES" sz="2000" dirty="0"/>
              <a:t>4.1. Notas a los Estados Financieros </a:t>
            </a:r>
            <a:endParaRPr lang="es-MX" sz="2000" dirty="0"/>
          </a:p>
          <a:p>
            <a:pPr eaLnBrk="1" hangingPunct="1">
              <a:lnSpc>
                <a:spcPct val="80000"/>
              </a:lnSpc>
              <a:defRPr/>
            </a:pPr>
            <a:endParaRPr lang="es-ES" sz="2000" dirty="0"/>
          </a:p>
          <a:p>
            <a:pPr eaLnBrk="1" hangingPunct="1">
              <a:lnSpc>
                <a:spcPct val="80000"/>
              </a:lnSpc>
              <a:defRPr/>
            </a:pPr>
            <a:r>
              <a:rPr lang="es-ES" sz="2000" dirty="0"/>
              <a:t>5.-  Integración Analítica de Ventas o Ingresos Netos. </a:t>
            </a:r>
          </a:p>
          <a:p>
            <a:pPr eaLnBrk="1" hangingPunct="1">
              <a:lnSpc>
                <a:spcPct val="80000"/>
              </a:lnSpc>
              <a:defRPr/>
            </a:pPr>
            <a:endParaRPr lang="es-ES" sz="2000" dirty="0"/>
          </a:p>
          <a:p>
            <a:pPr eaLnBrk="1" hangingPunct="1">
              <a:lnSpc>
                <a:spcPct val="80000"/>
              </a:lnSpc>
              <a:defRPr/>
            </a:pPr>
            <a:r>
              <a:rPr lang="es-ES" sz="2000" dirty="0"/>
              <a:t>6.-  Determinación del costo de lo vendido para efectos contables y del Impuesto Sobre la Renta</a:t>
            </a:r>
          </a:p>
          <a:p>
            <a:pPr eaLnBrk="1" hangingPunct="1">
              <a:lnSpc>
                <a:spcPct val="80000"/>
              </a:lnSpc>
              <a:defRPr/>
            </a:pPr>
            <a:endParaRPr lang="es-ES" sz="2000" dirty="0"/>
          </a:p>
          <a:p>
            <a:pPr eaLnBrk="1" hangingPunct="1">
              <a:lnSpc>
                <a:spcPct val="80000"/>
              </a:lnSpc>
              <a:defRPr/>
            </a:pPr>
            <a:r>
              <a:rPr lang="es-ES" sz="2000" dirty="0"/>
              <a:t>7.-  Análisis comparativos de las subcuentas de Gastos.</a:t>
            </a:r>
          </a:p>
          <a:p>
            <a:pPr eaLnBrk="1" hangingPunct="1">
              <a:lnSpc>
                <a:spcPct val="80000"/>
              </a:lnSpc>
              <a:buFont typeface="Wingdings" pitchFamily="2" charset="2"/>
              <a:buNone/>
              <a:defRPr/>
            </a:pPr>
            <a:endParaRPr lang="es-ES" sz="2000" dirty="0"/>
          </a:p>
        </p:txBody>
      </p:sp>
    </p:spTree>
    <p:extLst>
      <p:ext uri="{BB962C8B-B14F-4D97-AF65-F5344CB8AC3E}">
        <p14:creationId xmlns:p14="http://schemas.microsoft.com/office/powerpoint/2010/main" val="67955203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5776" y="58614"/>
            <a:ext cx="8229600" cy="562074"/>
          </a:xfrm>
        </p:spPr>
        <p:txBody>
          <a:bodyPr>
            <a:normAutofit/>
          </a:bodyPr>
          <a:lstStyle/>
          <a:p>
            <a:pPr algn="ctr"/>
            <a:r>
              <a:rPr lang="es-MX" sz="2000" b="1" dirty="0"/>
              <a:t>Informe sobre la revisión fiscal</a:t>
            </a:r>
          </a:p>
        </p:txBody>
      </p:sp>
      <p:sp>
        <p:nvSpPr>
          <p:cNvPr id="3" name="2 Marcador de contenido"/>
          <p:cNvSpPr>
            <a:spLocks noGrp="1"/>
          </p:cNvSpPr>
          <p:nvPr>
            <p:ph idx="1"/>
          </p:nvPr>
        </p:nvSpPr>
        <p:spPr>
          <a:xfrm>
            <a:off x="420664" y="476672"/>
            <a:ext cx="8579296" cy="5145435"/>
          </a:xfrm>
        </p:spPr>
        <p:txBody>
          <a:bodyPr>
            <a:noAutofit/>
          </a:bodyPr>
          <a:lstStyle/>
          <a:p>
            <a:pPr algn="just"/>
            <a:r>
              <a:rPr lang="es-MX" sz="1600" dirty="0"/>
              <a:t>VI. Revisé la determinación de la Participación de los Trabajadores en las Utilidades (PTU) por el ejercicio que se dictamina, en función a su naturaleza y mecánica de aplicación utilizada, así como también revise en forma selectiva: i) la documentación y ii) el pago de la PTU en el ejercicio. </a:t>
            </a:r>
          </a:p>
          <a:p>
            <a:pPr marL="0" indent="0" algn="just">
              <a:buNone/>
            </a:pPr>
            <a:endParaRPr lang="es-MX" sz="1600" dirty="0"/>
          </a:p>
          <a:p>
            <a:pPr algn="just"/>
            <a:r>
              <a:rPr lang="es-MX" sz="1600" dirty="0"/>
              <a:t>VII. Revisé, mediante pruebas selectivas, los importes al final del ejercicio de las cuentas y subcuentas que se indican en los anexos relativos a la determinación del costo de lo vendido para efectos contables y del ISR, el análisis comparativo de las subcuentas de gastos, el análisis comparativo de las subcuentas del resultado integral de financiamiento, conciliando, en su caso:</a:t>
            </a:r>
          </a:p>
          <a:p>
            <a:pPr marL="0" indent="0" algn="just">
              <a:buNone/>
            </a:pPr>
            <a:endParaRPr lang="es-MX" sz="1600" dirty="0"/>
          </a:p>
          <a:p>
            <a:pPr algn="just"/>
            <a:r>
              <a:rPr lang="es-MX" sz="1600" dirty="0"/>
              <a:t> a) las diferencias con los estados financieros básicos, originadas por reclasificaciones para su presentación, y </a:t>
            </a:r>
          </a:p>
          <a:p>
            <a:pPr algn="just"/>
            <a:endParaRPr lang="es-MX" sz="1600" dirty="0"/>
          </a:p>
          <a:p>
            <a:pPr algn="just"/>
            <a:r>
              <a:rPr lang="es-MX" sz="1600" dirty="0"/>
              <a:t>b) la determinación de los montos deducibles y no deducibles para los efectos del ISR. </a:t>
            </a:r>
          </a:p>
          <a:p>
            <a:pPr algn="just"/>
            <a:endParaRPr lang="es-MX" sz="1600" dirty="0"/>
          </a:p>
          <a:p>
            <a:pPr algn="just"/>
            <a:r>
              <a:rPr lang="es-MX" sz="1600" dirty="0"/>
              <a:t>VIII. En el ejercicio que terminó el 31 de diciembre de 2018,  la compañía no aplico  ningún estimulo estímulo fiscal, subsidios ni créditos fiscales, tampoco  no  tuve conocimiento de que la Compañía haya obtenido resoluciones de las autoridades administrativas o jurisdiccionales.  </a:t>
            </a:r>
          </a:p>
          <a:p>
            <a:pPr algn="just"/>
            <a:endParaRPr lang="es-MX" sz="1600" dirty="0"/>
          </a:p>
        </p:txBody>
      </p:sp>
    </p:spTree>
    <p:extLst>
      <p:ext uri="{BB962C8B-B14F-4D97-AF65-F5344CB8AC3E}">
        <p14:creationId xmlns:p14="http://schemas.microsoft.com/office/powerpoint/2010/main" val="385314616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rmAutofit/>
          </a:bodyPr>
          <a:lstStyle/>
          <a:p>
            <a:pPr algn="ctr"/>
            <a:r>
              <a:rPr lang="es-MX" sz="2000" b="1" dirty="0"/>
              <a:t>Informe sobre la revisión fiscal</a:t>
            </a:r>
          </a:p>
        </p:txBody>
      </p:sp>
      <p:sp>
        <p:nvSpPr>
          <p:cNvPr id="3" name="2 Marcador de contenido"/>
          <p:cNvSpPr>
            <a:spLocks noGrp="1"/>
          </p:cNvSpPr>
          <p:nvPr>
            <p:ph idx="1"/>
          </p:nvPr>
        </p:nvSpPr>
        <p:spPr>
          <a:xfrm>
            <a:off x="323528" y="1354758"/>
            <a:ext cx="8229600" cy="5314602"/>
          </a:xfrm>
        </p:spPr>
        <p:txBody>
          <a:bodyPr>
            <a:noAutofit/>
          </a:bodyPr>
          <a:lstStyle/>
          <a:p>
            <a:pPr algn="just"/>
            <a:r>
              <a:rPr lang="es-MX" sz="1600" dirty="0"/>
              <a:t>IX. Durante el ejercicio, la Compañía no fue responsable solidaria como retenedora en la enajenación de acciones efectuada por residentes en el extranjero. </a:t>
            </a:r>
          </a:p>
          <a:p>
            <a:pPr marL="0" indent="0" algn="just">
              <a:buNone/>
            </a:pPr>
            <a:endParaRPr lang="es-MX" sz="1600" dirty="0"/>
          </a:p>
          <a:p>
            <a:pPr algn="just"/>
            <a:r>
              <a:rPr lang="es-MX" sz="1600" dirty="0"/>
              <a:t>X. El contribuyente no realizó operaciones en moneda extranjera con sus clientes o proveedores.</a:t>
            </a:r>
          </a:p>
          <a:p>
            <a:pPr algn="just"/>
            <a:endParaRPr lang="es-MX" sz="1600" dirty="0"/>
          </a:p>
          <a:p>
            <a:pPr algn="just"/>
            <a:r>
              <a:rPr lang="es-MX" sz="1600" dirty="0"/>
              <a:t>XI. La empresa no tienes partes relacionadas.</a:t>
            </a:r>
          </a:p>
          <a:p>
            <a:pPr algn="just"/>
            <a:endParaRPr lang="es-MX" sz="1600" dirty="0"/>
          </a:p>
          <a:p>
            <a:pPr algn="just"/>
            <a:r>
              <a:rPr lang="es-MX" sz="1600" dirty="0"/>
              <a:t>XII. Como parte de mi revisión no  observé que la Compañía haya aplicado criterios de los denominados no vinculativos a los que se refiere el artículo 33, fracción I, inciso h) del Código Fiscal de la Federación. </a:t>
            </a:r>
          </a:p>
          <a:p>
            <a:pPr algn="just"/>
            <a:endParaRPr lang="es-MX" sz="1600" dirty="0"/>
          </a:p>
          <a:p>
            <a:pPr algn="just"/>
            <a:r>
              <a:rPr lang="es-MX" sz="1600" dirty="0"/>
              <a:t>XIII. Dentro del alcance de mis pruebas selectivas, revisé la información que el contribuyente manifestó en las declaraciones informativas presentadas en cumplimiento de sus obligaciones fiscales en los anexos de la Declaración Informativa Múltiple sin observar omisión alguna. </a:t>
            </a:r>
          </a:p>
          <a:p>
            <a:pPr algn="just"/>
            <a:endParaRPr lang="es-MX" sz="1600" dirty="0"/>
          </a:p>
          <a:p>
            <a:endParaRPr lang="es-MX" sz="1600" dirty="0"/>
          </a:p>
        </p:txBody>
      </p:sp>
    </p:spTree>
    <p:extLst>
      <p:ext uri="{BB962C8B-B14F-4D97-AF65-F5344CB8AC3E}">
        <p14:creationId xmlns:p14="http://schemas.microsoft.com/office/powerpoint/2010/main" val="191795311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a:bodyPr>
          <a:lstStyle/>
          <a:p>
            <a:pPr algn="ctr"/>
            <a:r>
              <a:rPr lang="es-MX" sz="2000" b="1" dirty="0"/>
              <a:t>Informe sobre la revisión fiscal</a:t>
            </a:r>
          </a:p>
        </p:txBody>
      </p:sp>
      <p:sp>
        <p:nvSpPr>
          <p:cNvPr id="3" name="2 Marcador de contenido"/>
          <p:cNvSpPr>
            <a:spLocks noGrp="1"/>
          </p:cNvSpPr>
          <p:nvPr>
            <p:ph idx="1"/>
          </p:nvPr>
        </p:nvSpPr>
        <p:spPr>
          <a:xfrm>
            <a:off x="457200" y="836712"/>
            <a:ext cx="8229600" cy="6021288"/>
          </a:xfrm>
        </p:spPr>
        <p:txBody>
          <a:bodyPr>
            <a:noAutofit/>
          </a:bodyPr>
          <a:lstStyle/>
          <a:p>
            <a:endParaRPr lang="es-MX" sz="1600" dirty="0"/>
          </a:p>
          <a:p>
            <a:pPr algn="just"/>
            <a:r>
              <a:rPr lang="es-MX" sz="1600" dirty="0"/>
              <a:t>XV.	Con fundamento en el Apéndice III Notas Técnicas Generales “DIFERENCIAS DE CONTRIBUCIONES DETERMINADAS POR EL CONTADOR PUBLICO REGISTRADO” del Anexo 16 de la Resolución Miscelánea Fiscal para 2019 publicado el 29 de Mayo de 2019, el Contador Público Registrado informa que las diferencias de contribuciones a cargo del contribuyente como sujeto directo, o en su carácter de retenedor contenidas en los anexos:</a:t>
            </a:r>
          </a:p>
          <a:p>
            <a:pPr marL="0" indent="0" algn="just">
              <a:buNone/>
            </a:pPr>
            <a:r>
              <a:rPr lang="es-MX" sz="1600" dirty="0"/>
              <a:t> </a:t>
            </a:r>
          </a:p>
          <a:p>
            <a:pPr algn="just"/>
            <a:r>
              <a:rPr lang="es-MX" sz="1600" dirty="0"/>
              <a:t>(1) Relación de contribuciones a cargo del contribuyente como sujeto directo o en su carácter de retenedor, y/o</a:t>
            </a:r>
          </a:p>
          <a:p>
            <a:pPr algn="just"/>
            <a:endParaRPr lang="es-MX" sz="1600" dirty="0"/>
          </a:p>
          <a:p>
            <a:pPr algn="just"/>
            <a:r>
              <a:rPr lang="es-MX" sz="1600" dirty="0"/>
              <a:t> (2) Relación de contribuciones por pagar, se conocieron:  </a:t>
            </a:r>
          </a:p>
          <a:p>
            <a:pPr algn="just"/>
            <a:endParaRPr lang="es-MX" sz="1600" dirty="0"/>
          </a:p>
          <a:p>
            <a:pPr algn="just"/>
            <a:r>
              <a:rPr lang="es-MX" sz="1600" dirty="0"/>
              <a:t>a) Mediante pruebas selectivas de auditoria aplicados a los papeles de trabajo de la determinación de los impuestos a cargo del contribuyente como sujeto directo, o en su carácter de retenedor, las cuales consisten en la verificación de las operaciones aritméticas así como de la correcta aplicación de las disposiciones fiscales a cada caso específico, resultado de ello no se detectan errores aritméticos que me llevaron a determinar dichas diferencias. </a:t>
            </a:r>
          </a:p>
        </p:txBody>
      </p:sp>
    </p:spTree>
    <p:extLst>
      <p:ext uri="{BB962C8B-B14F-4D97-AF65-F5344CB8AC3E}">
        <p14:creationId xmlns:p14="http://schemas.microsoft.com/office/powerpoint/2010/main" val="375735919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a:bodyPr>
          <a:lstStyle/>
          <a:p>
            <a:pPr algn="ctr"/>
            <a:r>
              <a:rPr lang="es-MX" sz="2000" b="1" dirty="0"/>
              <a:t>Informe sobre la revisión fiscal</a:t>
            </a:r>
          </a:p>
        </p:txBody>
      </p:sp>
      <p:sp>
        <p:nvSpPr>
          <p:cNvPr id="3" name="2 Marcador de contenido"/>
          <p:cNvSpPr>
            <a:spLocks noGrp="1"/>
          </p:cNvSpPr>
          <p:nvPr>
            <p:ph idx="1"/>
          </p:nvPr>
        </p:nvSpPr>
        <p:spPr>
          <a:xfrm>
            <a:off x="457200" y="1340768"/>
            <a:ext cx="8229600" cy="5289451"/>
          </a:xfrm>
        </p:spPr>
        <p:txBody>
          <a:bodyPr>
            <a:normAutofit/>
          </a:bodyPr>
          <a:lstStyle/>
          <a:p>
            <a:pPr algn="just"/>
            <a:r>
              <a:rPr lang="es-MX" sz="1600" dirty="0"/>
              <a:t>b) En mis papeles de trabajo existe evidencia pormenorizada del origen de los montos determinados como diferencias de contribuciones para cada caso concreto. Papeles de trabajo que forman parte integrante del presente informe. </a:t>
            </a:r>
          </a:p>
          <a:p>
            <a:pPr marL="0" indent="0" algn="just">
              <a:buNone/>
            </a:pPr>
            <a:endParaRPr lang="es-MX" sz="1600" dirty="0"/>
          </a:p>
          <a:p>
            <a:pPr algn="just"/>
            <a:r>
              <a:rPr lang="es-MX" sz="1600" dirty="0"/>
              <a:t>Otros asuntos</a:t>
            </a:r>
          </a:p>
          <a:p>
            <a:pPr algn="just"/>
            <a:endParaRPr lang="es-MX" sz="1600" dirty="0"/>
          </a:p>
          <a:p>
            <a:pPr algn="just"/>
            <a:r>
              <a:rPr lang="es-MX" sz="1600" dirty="0"/>
              <a:t>3.Mis respuestas a las preguntas de los cuestionarios de diagnóstico fiscal y en materia de precios de transferencia, que se encuentran como parte de la información incluida en el SIPRED, se basan en el resultado de mi auditoría de los estados financieros básicos, tomados en su conjunto, de LA AUDITADA, S.A. DE C.V., al 31 de diciembre de 2018 y por el año terminado en esa fecha, el cual fue realizado de acuerdo con  NIA  consecuentemente, las respuestas que indican cumplimiento con las disposiciones fiscales por parte del contribuyente, están sustentadas con: a) el resultado de mi auditoría que efectué de acuerdo con NIA, o b) el hecho que durante mi auditoría que efectué conforme a  NIA, revisé y no tuve conocimiento de algún incumplimiento del contribuyente con las obligaciones fiscales</a:t>
            </a:r>
          </a:p>
        </p:txBody>
      </p:sp>
    </p:spTree>
    <p:extLst>
      <p:ext uri="{BB962C8B-B14F-4D97-AF65-F5344CB8AC3E}">
        <p14:creationId xmlns:p14="http://schemas.microsoft.com/office/powerpoint/2010/main" val="169487214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a:bodyPr>
          <a:lstStyle/>
          <a:p>
            <a:pPr algn="ctr"/>
            <a:r>
              <a:rPr lang="es-MX" sz="2000" b="1" dirty="0"/>
              <a:t>Informe sobre la revisión fiscal</a:t>
            </a:r>
          </a:p>
        </p:txBody>
      </p:sp>
      <p:sp>
        <p:nvSpPr>
          <p:cNvPr id="3" name="2 Marcador de contenido"/>
          <p:cNvSpPr>
            <a:spLocks noGrp="1"/>
          </p:cNvSpPr>
          <p:nvPr>
            <p:ph idx="1"/>
          </p:nvPr>
        </p:nvSpPr>
        <p:spPr>
          <a:xfrm>
            <a:off x="457200" y="692696"/>
            <a:ext cx="8229600" cy="6165304"/>
          </a:xfrm>
        </p:spPr>
        <p:txBody>
          <a:bodyPr>
            <a:noAutofit/>
          </a:bodyPr>
          <a:lstStyle/>
          <a:p>
            <a:pPr algn="just"/>
            <a:endParaRPr lang="es-MX" sz="1600" dirty="0"/>
          </a:p>
          <a:p>
            <a:pPr algn="just"/>
            <a:r>
              <a:rPr lang="es-MX" sz="1600" dirty="0"/>
              <a:t>Algunas respuestas a las preguntas del Cuestionario de diagnóstico fiscal y del Cuestionario en materia de precios de transferencia, se dejaron en blanco debido a: 1) no aplican a la Compañía, 2) no hay posible respuesta o 3) la información no fue revisada, por no caer en el alcance de mi revisión, lo cual no constituye un incumplimiento con las disposiciones fiscales.</a:t>
            </a:r>
          </a:p>
          <a:p>
            <a:pPr marL="0" indent="0" algn="just">
              <a:buNone/>
            </a:pPr>
            <a:endParaRPr lang="es-MX" sz="1600" dirty="0"/>
          </a:p>
          <a:p>
            <a:pPr algn="just"/>
            <a:r>
              <a:rPr lang="es-MX" sz="1600" dirty="0"/>
              <a:t>4.	En relación a las respuestas que dio “la Compañía”, sobre los cuestionarios de diagnóstico fiscal del contribuyente y en materia de precios de transferencia que se incluyen en los anexos “Datos Generales” e “Información del Contribuyente sobre sus Operaciones con Partes Relacionadas”, respectivamente, que se encuentran como parte de la información incluida en el SIPRED, he analizado que dichas respuestas sean consistentes con el resultado de mi auditoría que efectué de acuerdo con NIA.  </a:t>
            </a:r>
          </a:p>
          <a:p>
            <a:pPr algn="just"/>
            <a:endParaRPr lang="es-MX" sz="1600" dirty="0"/>
          </a:p>
          <a:p>
            <a:pPr algn="just"/>
            <a:r>
              <a:rPr lang="es-MX" sz="1600" dirty="0"/>
              <a:t>Consecuentemente, las respuestas que indican cumplimiento con las disposiciones fiscales por parte del contribuyente, están sustentadas en el hecho de que durante la auditoría que efectué, revisé y no tuve conocimiento de algún incumplimiento respecto de las obligaciones fiscales a las que se refieren dichos cuestionarios.</a:t>
            </a:r>
          </a:p>
          <a:p>
            <a:endParaRPr lang="es-MX" sz="1600" dirty="0"/>
          </a:p>
        </p:txBody>
      </p:sp>
    </p:spTree>
    <p:extLst>
      <p:ext uri="{BB962C8B-B14F-4D97-AF65-F5344CB8AC3E}">
        <p14:creationId xmlns:p14="http://schemas.microsoft.com/office/powerpoint/2010/main" val="301916787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a:bodyPr>
          <a:lstStyle/>
          <a:p>
            <a:pPr algn="ctr"/>
            <a:r>
              <a:rPr lang="es-MX" sz="2000" b="1" dirty="0"/>
              <a:t>Informe sobre la revisión fiscal</a:t>
            </a:r>
          </a:p>
        </p:txBody>
      </p:sp>
      <p:sp>
        <p:nvSpPr>
          <p:cNvPr id="3" name="2 Marcador de contenido"/>
          <p:cNvSpPr>
            <a:spLocks noGrp="1"/>
          </p:cNvSpPr>
          <p:nvPr>
            <p:ph idx="1"/>
          </p:nvPr>
        </p:nvSpPr>
        <p:spPr>
          <a:xfrm>
            <a:off x="437800" y="1268760"/>
            <a:ext cx="8382672" cy="5217443"/>
          </a:xfrm>
        </p:spPr>
        <p:txBody>
          <a:bodyPr>
            <a:normAutofit/>
          </a:bodyPr>
          <a:lstStyle/>
          <a:p>
            <a:r>
              <a:rPr lang="es-MX" sz="1600" dirty="0"/>
              <a:t>Asimismo, algunas preguntas requieren información que no forma parte de los estados financieros básicos, por lo que las respuestas fueroon proporcionadas por la Compañía y no forman parte de mi auditoría. </a:t>
            </a:r>
          </a:p>
          <a:p>
            <a:pPr marL="0" indent="0">
              <a:buNone/>
            </a:pPr>
            <a:endParaRPr lang="es-MX" sz="1600" dirty="0"/>
          </a:p>
          <a:p>
            <a:r>
              <a:rPr lang="es-MX" sz="1600" dirty="0"/>
              <a:t>5.	Al 31 de diciembre de 2018 no se identificaron diferencias no materiales en contribuciones a cargo del contribuyente en su carácter de retenedor o recaudador. </a:t>
            </a:r>
          </a:p>
          <a:p>
            <a:pPr marL="0" indent="0">
              <a:buNone/>
            </a:pPr>
            <a:r>
              <a:rPr lang="es-MX" sz="1600" dirty="0"/>
              <a:t> </a:t>
            </a:r>
          </a:p>
          <a:p>
            <a:r>
              <a:rPr lang="es-MX" sz="1600" dirty="0"/>
              <a:t>_______________________________</a:t>
            </a:r>
          </a:p>
          <a:p>
            <a:r>
              <a:rPr lang="es-MX" sz="1600" dirty="0"/>
              <a:t>C.P.C.  </a:t>
            </a:r>
          </a:p>
          <a:p>
            <a:r>
              <a:rPr lang="es-MX" sz="1600" dirty="0"/>
              <a:t>Registro Ante AGAFF No. </a:t>
            </a:r>
          </a:p>
          <a:p>
            <a:endParaRPr lang="es-MX" sz="1600" dirty="0"/>
          </a:p>
          <a:p>
            <a:r>
              <a:rPr lang="es-MX" sz="1600" dirty="0"/>
              <a:t>Tepic Nayarit, 08 de Julio de 2019</a:t>
            </a:r>
          </a:p>
          <a:p>
            <a:endParaRPr lang="es-MX" sz="1600" dirty="0"/>
          </a:p>
        </p:txBody>
      </p:sp>
    </p:spTree>
    <p:extLst>
      <p:ext uri="{BB962C8B-B14F-4D97-AF65-F5344CB8AC3E}">
        <p14:creationId xmlns:p14="http://schemas.microsoft.com/office/powerpoint/2010/main" val="62599298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2348880"/>
            <a:ext cx="7634808" cy="720080"/>
          </a:xfrm>
        </p:spPr>
        <p:txBody>
          <a:bodyPr/>
          <a:lstStyle/>
          <a:p>
            <a:pPr marL="0" indent="0" algn="ctr">
              <a:buNone/>
            </a:pPr>
            <a:r>
              <a:rPr lang="es-MX" sz="4000" b="1" dirty="0" smtClean="0">
                <a:solidFill>
                  <a:schemeClr val="bg2">
                    <a:lumMod val="10000"/>
                  </a:schemeClr>
                </a:solidFill>
                <a:hlinkClick r:id="rId2" action="ppaction://hlinkfile"/>
              </a:rPr>
              <a:t>Informe Financiero </a:t>
            </a:r>
            <a:endParaRPr lang="es-MX" sz="4000" b="1" dirty="0">
              <a:solidFill>
                <a:schemeClr val="bg2">
                  <a:lumMod val="10000"/>
                </a:schemeClr>
              </a:solidFill>
            </a:endParaRPr>
          </a:p>
          <a:p>
            <a:pPr marL="0" indent="0">
              <a:buNone/>
            </a:pPr>
            <a:endParaRPr lang="es-MX" b="1" dirty="0">
              <a:solidFill>
                <a:schemeClr val="bg2">
                  <a:lumMod val="10000"/>
                </a:schemeClr>
              </a:solidFill>
            </a:endParaRPr>
          </a:p>
        </p:txBody>
      </p:sp>
    </p:spTree>
    <p:extLst>
      <p:ext uri="{BB962C8B-B14F-4D97-AF65-F5344CB8AC3E}">
        <p14:creationId xmlns:p14="http://schemas.microsoft.com/office/powerpoint/2010/main" val="3673375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4080" y="0"/>
            <a:ext cx="8229600" cy="634082"/>
          </a:xfrm>
        </p:spPr>
        <p:txBody>
          <a:bodyPr>
            <a:normAutofit/>
          </a:bodyPr>
          <a:lstStyle/>
          <a:p>
            <a:pPr algn="ctr"/>
            <a:r>
              <a:rPr lang="es-ES" sz="2400" b="1" dirty="0"/>
              <a:t>ANEXOS </a:t>
            </a:r>
            <a:endParaRPr lang="es-MX" sz="2400" dirty="0"/>
          </a:p>
        </p:txBody>
      </p:sp>
      <p:sp>
        <p:nvSpPr>
          <p:cNvPr id="3" name="2 Marcador de contenido"/>
          <p:cNvSpPr>
            <a:spLocks noGrp="1"/>
          </p:cNvSpPr>
          <p:nvPr>
            <p:ph idx="1"/>
          </p:nvPr>
        </p:nvSpPr>
        <p:spPr>
          <a:xfrm>
            <a:off x="914400" y="476672"/>
            <a:ext cx="8229600" cy="5217443"/>
          </a:xfrm>
        </p:spPr>
        <p:txBody>
          <a:bodyPr>
            <a:noAutofit/>
          </a:bodyPr>
          <a:lstStyle/>
          <a:p>
            <a:pPr>
              <a:lnSpc>
                <a:spcPct val="80000"/>
              </a:lnSpc>
              <a:defRPr/>
            </a:pPr>
            <a:r>
              <a:rPr lang="es-MX" sz="2000" dirty="0"/>
              <a:t> 8.- Análisis comparativo de las subcuentas  del resultado integral de  	financiamiento</a:t>
            </a:r>
          </a:p>
          <a:p>
            <a:pPr>
              <a:lnSpc>
                <a:spcPct val="80000"/>
              </a:lnSpc>
              <a:buNone/>
              <a:defRPr/>
            </a:pPr>
            <a:endParaRPr lang="es-MX" sz="2000" dirty="0"/>
          </a:p>
          <a:p>
            <a:pPr>
              <a:lnSpc>
                <a:spcPct val="80000"/>
              </a:lnSpc>
              <a:defRPr/>
            </a:pPr>
            <a:r>
              <a:rPr lang="es-MX" sz="2000" dirty="0"/>
              <a:t>  9.- Relación de contribuciones a cargo del contribuyente como 	sujeto directo o en su carácter de retenedor</a:t>
            </a:r>
          </a:p>
          <a:p>
            <a:pPr>
              <a:lnSpc>
                <a:spcPct val="80000"/>
              </a:lnSpc>
              <a:defRPr/>
            </a:pPr>
            <a:endParaRPr lang="es-MX" sz="2000" dirty="0"/>
          </a:p>
          <a:p>
            <a:pPr>
              <a:lnSpc>
                <a:spcPct val="80000"/>
              </a:lnSpc>
              <a:defRPr/>
            </a:pPr>
            <a:r>
              <a:rPr lang="es-MX" sz="2000" dirty="0"/>
              <a:t>  9.1.- Declaratoria</a:t>
            </a:r>
          </a:p>
          <a:p>
            <a:pPr>
              <a:lnSpc>
                <a:spcPct val="80000"/>
              </a:lnSpc>
              <a:defRPr/>
            </a:pPr>
            <a:endParaRPr lang="es-MX" sz="2000" dirty="0"/>
          </a:p>
          <a:p>
            <a:pPr>
              <a:lnSpc>
                <a:spcPct val="80000"/>
              </a:lnSpc>
              <a:defRPr/>
            </a:pPr>
            <a:r>
              <a:rPr lang="es-ES" sz="2000" dirty="0"/>
              <a:t>  10.-  Relación de contribuciones por pagar</a:t>
            </a:r>
          </a:p>
          <a:p>
            <a:pPr>
              <a:lnSpc>
                <a:spcPct val="80000"/>
              </a:lnSpc>
              <a:defRPr/>
            </a:pPr>
            <a:endParaRPr lang="es-ES" sz="2000" dirty="0"/>
          </a:p>
          <a:p>
            <a:pPr>
              <a:lnSpc>
                <a:spcPct val="80000"/>
              </a:lnSpc>
              <a:defRPr/>
            </a:pPr>
            <a:r>
              <a:rPr lang="es-ES" sz="2000" dirty="0"/>
              <a:t>   11.- Conciliación entre el resultado contable y fiscal para 	     efectos del Impuesto Sobre la Renta </a:t>
            </a:r>
          </a:p>
          <a:p>
            <a:pPr>
              <a:lnSpc>
                <a:spcPct val="80000"/>
              </a:lnSpc>
              <a:defRPr/>
            </a:pPr>
            <a:endParaRPr lang="es-MX" sz="2000" dirty="0"/>
          </a:p>
          <a:p>
            <a:pPr>
              <a:lnSpc>
                <a:spcPct val="80000"/>
              </a:lnSpc>
              <a:defRPr/>
            </a:pPr>
            <a:r>
              <a:rPr lang="es-MX" sz="2000" dirty="0"/>
              <a:t>    12.-Operaciones Financieras derivadas contratadas con 	      	    residentes en  el extranjero</a:t>
            </a:r>
          </a:p>
          <a:p>
            <a:pPr>
              <a:lnSpc>
                <a:spcPct val="80000"/>
              </a:lnSpc>
              <a:defRPr/>
            </a:pPr>
            <a:endParaRPr lang="es-MX" sz="2000" dirty="0"/>
          </a:p>
          <a:p>
            <a:pPr>
              <a:lnSpc>
                <a:spcPct val="80000"/>
              </a:lnSpc>
              <a:defRPr/>
            </a:pPr>
            <a:r>
              <a:rPr lang="es-MX" sz="2000" dirty="0"/>
              <a:t>   13.- Inversiones permanentes derivadas contratadas con 	    residentes en el extranjero</a:t>
            </a:r>
          </a:p>
          <a:p>
            <a:pPr>
              <a:lnSpc>
                <a:spcPct val="80000"/>
              </a:lnSpc>
              <a:defRPr/>
            </a:pPr>
            <a:endParaRPr lang="es-MX" sz="2000" dirty="0"/>
          </a:p>
          <a:p>
            <a:pPr>
              <a:lnSpc>
                <a:spcPct val="80000"/>
              </a:lnSpc>
              <a:buNone/>
              <a:defRPr/>
            </a:pPr>
            <a:endParaRPr lang="es-MX" sz="2000" dirty="0"/>
          </a:p>
          <a:p>
            <a:pPr>
              <a:lnSpc>
                <a:spcPct val="80000"/>
              </a:lnSpc>
              <a:defRPr/>
            </a:pPr>
            <a:endParaRPr lang="es-MX" sz="2000" dirty="0"/>
          </a:p>
          <a:p>
            <a:pPr>
              <a:lnSpc>
                <a:spcPct val="80000"/>
              </a:lnSpc>
              <a:defRPr/>
            </a:pPr>
            <a:endParaRPr lang="es-MX" sz="2000" dirty="0"/>
          </a:p>
          <a:p>
            <a:pPr>
              <a:lnSpc>
                <a:spcPct val="80000"/>
              </a:lnSpc>
              <a:buNone/>
              <a:defRPr/>
            </a:pPr>
            <a:endParaRPr lang="es-ES" sz="2000" dirty="0"/>
          </a:p>
          <a:p>
            <a:pPr>
              <a:lnSpc>
                <a:spcPct val="80000"/>
              </a:lnSpc>
              <a:defRPr/>
            </a:pPr>
            <a:endParaRPr lang="es-MX" sz="2000" dirty="0"/>
          </a:p>
          <a:p>
            <a:pPr>
              <a:lnSpc>
                <a:spcPct val="80000"/>
              </a:lnSpc>
              <a:defRPr/>
            </a:pPr>
            <a:endParaRPr lang="es-ES" sz="2000" dirty="0"/>
          </a:p>
          <a:p>
            <a:pPr>
              <a:lnSpc>
                <a:spcPct val="80000"/>
              </a:lnSpc>
              <a:defRPr/>
            </a:pPr>
            <a:endParaRPr lang="es-MX" sz="2000" dirty="0"/>
          </a:p>
          <a:p>
            <a:pPr>
              <a:lnSpc>
                <a:spcPct val="80000"/>
              </a:lnSpc>
              <a:defRPr/>
            </a:pPr>
            <a:endParaRPr lang="es-ES" sz="2000" dirty="0"/>
          </a:p>
          <a:p>
            <a:endParaRPr lang="es-MX" sz="2000" dirty="0"/>
          </a:p>
        </p:txBody>
      </p:sp>
    </p:spTree>
    <p:extLst>
      <p:ext uri="{BB962C8B-B14F-4D97-AF65-F5344CB8AC3E}">
        <p14:creationId xmlns:p14="http://schemas.microsoft.com/office/powerpoint/2010/main" val="1436891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418058"/>
          </a:xfrm>
        </p:spPr>
        <p:txBody>
          <a:bodyPr>
            <a:noAutofit/>
          </a:bodyPr>
          <a:lstStyle/>
          <a:p>
            <a:pPr algn="ctr"/>
            <a:r>
              <a:rPr lang="es-ES" sz="2400" b="1" dirty="0"/>
              <a:t>ANEXOS </a:t>
            </a:r>
            <a:endParaRPr lang="es-MX" sz="2400" dirty="0"/>
          </a:p>
        </p:txBody>
      </p:sp>
      <p:sp>
        <p:nvSpPr>
          <p:cNvPr id="3" name="2 Marcador de contenido"/>
          <p:cNvSpPr>
            <a:spLocks noGrp="1"/>
          </p:cNvSpPr>
          <p:nvPr>
            <p:ph idx="1"/>
          </p:nvPr>
        </p:nvSpPr>
        <p:spPr>
          <a:xfrm>
            <a:off x="1043608" y="476672"/>
            <a:ext cx="8229600" cy="5289451"/>
          </a:xfrm>
        </p:spPr>
        <p:txBody>
          <a:bodyPr>
            <a:noAutofit/>
          </a:bodyPr>
          <a:lstStyle/>
          <a:p>
            <a:pPr>
              <a:lnSpc>
                <a:spcPct val="80000"/>
              </a:lnSpc>
              <a:defRPr/>
            </a:pPr>
            <a:r>
              <a:rPr lang="es-MX" sz="2000" dirty="0"/>
              <a:t>14.- Socios o Accionistas que tuvieron acciones o partes sociales </a:t>
            </a:r>
          </a:p>
          <a:p>
            <a:pPr>
              <a:lnSpc>
                <a:spcPct val="80000"/>
              </a:lnSpc>
              <a:buNone/>
              <a:defRPr/>
            </a:pPr>
            <a:endParaRPr lang="es-MX" sz="2000" dirty="0"/>
          </a:p>
          <a:p>
            <a:pPr>
              <a:lnSpc>
                <a:spcPct val="80000"/>
              </a:lnSpc>
              <a:defRPr/>
            </a:pPr>
            <a:r>
              <a:rPr lang="es-MX" sz="2000" dirty="0"/>
              <a:t>15.-  </a:t>
            </a:r>
            <a:r>
              <a:rPr lang="es-ES" sz="2000" dirty="0"/>
              <a:t>Conciliación entre los Ingresos Dictaminados según Estado de Resultado Integral y los Acumulables para efectos del Impuesto Sobre la Renta y el total de actos o actividades para efectos del Impuesto  al  Valor Agregado</a:t>
            </a:r>
          </a:p>
          <a:p>
            <a:pPr>
              <a:lnSpc>
                <a:spcPct val="80000"/>
              </a:lnSpc>
              <a:buNone/>
              <a:defRPr/>
            </a:pPr>
            <a:endParaRPr lang="es-ES" sz="2000" dirty="0"/>
          </a:p>
          <a:p>
            <a:pPr>
              <a:lnSpc>
                <a:spcPct val="80000"/>
              </a:lnSpc>
              <a:defRPr/>
            </a:pPr>
            <a:r>
              <a:rPr lang="es-ES" sz="2000" dirty="0"/>
              <a:t>16.-   Operaciones con partes relacionadas</a:t>
            </a:r>
          </a:p>
          <a:p>
            <a:pPr>
              <a:lnSpc>
                <a:spcPct val="80000"/>
              </a:lnSpc>
              <a:buNone/>
              <a:defRPr/>
            </a:pPr>
            <a:endParaRPr lang="es-ES" sz="2000" dirty="0"/>
          </a:p>
          <a:p>
            <a:pPr>
              <a:lnSpc>
                <a:spcPct val="80000"/>
              </a:lnSpc>
              <a:defRPr/>
            </a:pPr>
            <a:r>
              <a:rPr lang="es-ES" sz="2000" dirty="0"/>
              <a:t>17.-    Información  del contribuyente sobre sus operaciones con partes relacionadas    </a:t>
            </a:r>
          </a:p>
          <a:p>
            <a:pPr>
              <a:lnSpc>
                <a:spcPct val="80000"/>
              </a:lnSpc>
              <a:defRPr/>
            </a:pPr>
            <a:endParaRPr lang="es-ES" sz="2000" dirty="0"/>
          </a:p>
          <a:p>
            <a:pPr>
              <a:lnSpc>
                <a:spcPct val="80000"/>
              </a:lnSpc>
              <a:defRPr/>
            </a:pPr>
            <a:r>
              <a:rPr lang="es-ES" sz="2000" dirty="0"/>
              <a:t>18.-    Datos informativos </a:t>
            </a:r>
          </a:p>
          <a:p>
            <a:pPr>
              <a:lnSpc>
                <a:spcPct val="80000"/>
              </a:lnSpc>
              <a:defRPr/>
            </a:pPr>
            <a:endParaRPr lang="es-ES" sz="2000" dirty="0"/>
          </a:p>
          <a:p>
            <a:pPr>
              <a:lnSpc>
                <a:spcPct val="80000"/>
              </a:lnSpc>
              <a:defRPr/>
            </a:pPr>
            <a:r>
              <a:rPr lang="es-ES" sz="2000" dirty="0"/>
              <a:t>19.-Información de los pagos realizados por la determinación del 	Impuesto Sobre la Renta e Impuesto al Activo diferido por desconsolidación al 31 de diciembre del 2013  y el pagado al 30 de abril del 2018.</a:t>
            </a:r>
          </a:p>
          <a:p>
            <a:pPr marL="0" indent="0">
              <a:lnSpc>
                <a:spcPct val="80000"/>
              </a:lnSpc>
              <a:buNone/>
              <a:defRPr/>
            </a:pPr>
            <a:endParaRPr lang="es-ES" sz="2000" dirty="0"/>
          </a:p>
          <a:p>
            <a:endParaRPr lang="es-MX" sz="2000" dirty="0"/>
          </a:p>
        </p:txBody>
      </p:sp>
    </p:spTree>
    <p:extLst>
      <p:ext uri="{BB962C8B-B14F-4D97-AF65-F5344CB8AC3E}">
        <p14:creationId xmlns:p14="http://schemas.microsoft.com/office/powerpoint/2010/main" val="2417516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64672"/>
          </a:xfrm>
        </p:spPr>
        <p:txBody>
          <a:bodyPr>
            <a:normAutofit fontScale="90000"/>
          </a:bodyPr>
          <a:lstStyle/>
          <a:p>
            <a:r>
              <a:rPr lang="es-MX" dirty="0"/>
              <a:t>  </a:t>
            </a:r>
          </a:p>
        </p:txBody>
      </p:sp>
      <p:sp>
        <p:nvSpPr>
          <p:cNvPr id="3" name="2 Marcador de contenido"/>
          <p:cNvSpPr>
            <a:spLocks noGrp="1"/>
          </p:cNvSpPr>
          <p:nvPr>
            <p:ph idx="1"/>
          </p:nvPr>
        </p:nvSpPr>
        <p:spPr>
          <a:xfrm>
            <a:off x="539552" y="1268760"/>
            <a:ext cx="8229600" cy="5415880"/>
          </a:xfrm>
        </p:spPr>
        <p:txBody>
          <a:bodyPr>
            <a:normAutofit fontScale="92500" lnSpcReduction="20000"/>
          </a:bodyPr>
          <a:lstStyle/>
          <a:p>
            <a:pPr algn="just"/>
            <a:r>
              <a:rPr lang="es-MX" sz="2000" dirty="0"/>
              <a:t>20.- Información de los pagos realizados por la determinación del impuesto sobre la renta diferido por desconsolidación y el pagado hasta el mes de mayo del ejercicio fiscal (Articulo Noveno, Fracción XVI DTLISR 2014)</a:t>
            </a:r>
          </a:p>
          <a:p>
            <a:pPr algn="just"/>
            <a:endParaRPr lang="es-MX" sz="2000" dirty="0"/>
          </a:p>
          <a:p>
            <a:pPr algn="just"/>
            <a:r>
              <a:rPr lang="es-MX" sz="2000" dirty="0"/>
              <a:t>21.- Crédito por concepto de pérdidas fiscales (Articulo Segundo Fracción VIII de la disposición transitoria de la Ley del Impuesto Sobre la Renta vigente a partir del 01 de Enero de 2016) </a:t>
            </a:r>
          </a:p>
          <a:p>
            <a:pPr algn="just"/>
            <a:endParaRPr lang="es-MX" sz="2000" dirty="0"/>
          </a:p>
          <a:p>
            <a:pPr algn="just"/>
            <a:r>
              <a:rPr lang="es-MX" sz="2000" dirty="0"/>
              <a:t>22.- Pérdida por enajenación de acciones en la determinación del resultado o pérdida fiscal consolidado (Articulo Segundo Fracción IX de las disposiciones transitorias de la Ley del Impuesto Sobre la Renta vigente a partir del 01 de enero del 2016)</a:t>
            </a:r>
          </a:p>
          <a:p>
            <a:endParaRPr lang="es-MX" sz="2000" dirty="0"/>
          </a:p>
          <a:p>
            <a:r>
              <a:rPr lang="es-MX" sz="2000" dirty="0"/>
              <a:t> 23.- Inversiones</a:t>
            </a:r>
          </a:p>
          <a:p>
            <a:endParaRPr lang="es-MX" sz="2000" dirty="0"/>
          </a:p>
          <a:p>
            <a:r>
              <a:rPr lang="es-MX" sz="2000" dirty="0"/>
              <a:t>24.- Cuentas y documentos por cobrar y por pagar en moneda extranjera</a:t>
            </a:r>
          </a:p>
          <a:p>
            <a:endParaRPr lang="es-MX" sz="2000" dirty="0"/>
          </a:p>
          <a:p>
            <a:endParaRPr lang="es-MX" sz="2000" dirty="0"/>
          </a:p>
          <a:p>
            <a:endParaRPr lang="es-MX" sz="2000" dirty="0"/>
          </a:p>
          <a:p>
            <a:endParaRPr lang="es-MX" sz="2000" dirty="0"/>
          </a:p>
        </p:txBody>
      </p:sp>
      <p:sp>
        <p:nvSpPr>
          <p:cNvPr id="4" name="1 Título"/>
          <p:cNvSpPr txBox="1">
            <a:spLocks/>
          </p:cNvSpPr>
          <p:nvPr/>
        </p:nvSpPr>
        <p:spPr>
          <a:xfrm>
            <a:off x="457200" y="116632"/>
            <a:ext cx="8229600" cy="41805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400" b="1" dirty="0"/>
              <a:t>ANEXOS </a:t>
            </a:r>
            <a:endParaRPr lang="es-MX" sz="2400" dirty="0"/>
          </a:p>
        </p:txBody>
      </p:sp>
    </p:spTree>
    <p:extLst>
      <p:ext uri="{BB962C8B-B14F-4D97-AF65-F5344CB8AC3E}">
        <p14:creationId xmlns:p14="http://schemas.microsoft.com/office/powerpoint/2010/main" val="514671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ABAB9048-F3CA-49D4-B503-81C378395C66}"/>
              </a:ext>
            </a:extLst>
          </p:cNvPr>
          <p:cNvSpPr>
            <a:spLocks noGrp="1"/>
          </p:cNvSpPr>
          <p:nvPr>
            <p:ph type="title"/>
          </p:nvPr>
        </p:nvSpPr>
        <p:spPr>
          <a:xfrm>
            <a:off x="467544" y="0"/>
            <a:ext cx="8229600" cy="576071"/>
          </a:xfrm>
        </p:spPr>
        <p:txBody>
          <a:bodyPr>
            <a:normAutofit/>
          </a:bodyPr>
          <a:lstStyle/>
          <a:p>
            <a:pPr algn="ctr"/>
            <a:r>
              <a:rPr lang="es-MX" sz="2400" b="1" dirty="0"/>
              <a:t>ANEXOS</a:t>
            </a:r>
          </a:p>
        </p:txBody>
      </p:sp>
      <p:sp>
        <p:nvSpPr>
          <p:cNvPr id="2" name="Marcador de contenido 1">
            <a:extLst>
              <a:ext uri="{FF2B5EF4-FFF2-40B4-BE49-F238E27FC236}">
                <a16:creationId xmlns="" xmlns:a16="http://schemas.microsoft.com/office/drawing/2014/main" id="{8D43F675-4388-4B21-A73F-760F690B0FE2}"/>
              </a:ext>
            </a:extLst>
          </p:cNvPr>
          <p:cNvSpPr>
            <a:spLocks noGrp="1"/>
          </p:cNvSpPr>
          <p:nvPr>
            <p:ph idx="1"/>
          </p:nvPr>
        </p:nvSpPr>
        <p:spPr>
          <a:xfrm>
            <a:off x="827584" y="476672"/>
            <a:ext cx="7632848" cy="5156582"/>
          </a:xfrm>
        </p:spPr>
        <p:txBody>
          <a:bodyPr>
            <a:normAutofit/>
          </a:bodyPr>
          <a:lstStyle/>
          <a:p>
            <a:r>
              <a:rPr lang="es-MX" sz="2000" dirty="0"/>
              <a:t>25.- Prestamos del extranjero</a:t>
            </a:r>
          </a:p>
          <a:p>
            <a:endParaRPr lang="es-MX" sz="2000" dirty="0"/>
          </a:p>
          <a:p>
            <a:r>
              <a:rPr lang="es-MX" sz="2000" dirty="0"/>
              <a:t>26.- Integración de las pérdidas fiscales de ejercicios anteriores</a:t>
            </a:r>
          </a:p>
          <a:p>
            <a:endParaRPr lang="es-MX" sz="2000" dirty="0"/>
          </a:p>
          <a:p>
            <a:pPr algn="just"/>
            <a:r>
              <a:rPr lang="es-MX" sz="2000" dirty="0"/>
              <a:t>Los cuestionarios contienen información relativa a la revisión efectuada por el Contador público Inscrito, y que forman parte del informe sobre la revisión fisca del contribuyente</a:t>
            </a:r>
          </a:p>
          <a:p>
            <a:endParaRPr lang="es-MX" sz="2000" dirty="0"/>
          </a:p>
          <a:p>
            <a:r>
              <a:rPr lang="es-MX" sz="2000" dirty="0"/>
              <a:t>Cuestionario de Diagnostico Fiscal</a:t>
            </a:r>
          </a:p>
          <a:p>
            <a:endParaRPr lang="es-MX" sz="2000" dirty="0"/>
          </a:p>
          <a:p>
            <a:r>
              <a:rPr lang="es-MX" sz="2000" dirty="0"/>
              <a:t>Cuestionario en Materia de precios de Transferencia</a:t>
            </a:r>
          </a:p>
        </p:txBody>
      </p:sp>
    </p:spTree>
    <p:extLst>
      <p:ext uri="{BB962C8B-B14F-4D97-AF65-F5344CB8AC3E}">
        <p14:creationId xmlns:p14="http://schemas.microsoft.com/office/powerpoint/2010/main" val="4111009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332656"/>
            <a:ext cx="8229600" cy="492664"/>
          </a:xfrm>
        </p:spPr>
        <p:txBody>
          <a:bodyPr>
            <a:normAutofit/>
          </a:bodyPr>
          <a:lstStyle/>
          <a:p>
            <a:pPr algn="ctr"/>
            <a:r>
              <a:rPr lang="es-MX" sz="2400" b="1" dirty="0"/>
              <a:t>ASPECTOS RELEVANTES DEL DICTAMEN FISCAL</a:t>
            </a:r>
            <a:endParaRPr lang="es-MX" sz="2400" dirty="0"/>
          </a:p>
        </p:txBody>
      </p:sp>
      <p:sp>
        <p:nvSpPr>
          <p:cNvPr id="3" name="2 Marcador de contenido"/>
          <p:cNvSpPr>
            <a:spLocks noGrp="1"/>
          </p:cNvSpPr>
          <p:nvPr>
            <p:ph idx="1"/>
          </p:nvPr>
        </p:nvSpPr>
        <p:spPr>
          <a:xfrm>
            <a:off x="395536" y="1556792"/>
            <a:ext cx="8229600" cy="4464496"/>
          </a:xfrm>
        </p:spPr>
        <p:txBody>
          <a:bodyPr>
            <a:noAutofit/>
          </a:bodyPr>
          <a:lstStyle/>
          <a:p>
            <a:pPr algn="ctr"/>
            <a:r>
              <a:rPr lang="es-MX" sz="2000" b="1" dirty="0"/>
              <a:t>Presentación de la información</a:t>
            </a:r>
          </a:p>
          <a:p>
            <a:pPr algn="just"/>
            <a:endParaRPr lang="es-MX" sz="2000" dirty="0"/>
          </a:p>
          <a:p>
            <a:pPr algn="just"/>
            <a:r>
              <a:rPr lang="es-MX" sz="2000" dirty="0"/>
              <a:t>Los dictámenes deberán elaborarse y prepararse para su envió invariablemente en el sistema denominado sipred’2018, desarrollado por el servicio de administración tributaria.</a:t>
            </a:r>
          </a:p>
          <a:p>
            <a:pPr algn="just"/>
            <a:r>
              <a:rPr lang="es-MX" sz="2000" dirty="0"/>
              <a:t>	En los formatos de los anexos no se pueden adicionar columnas, ni se pueden adicionar renglones con índices, salvo para la integración de los conceptos denominados “otros” o en los casos en que el propio sistema lo permita; sin embargo, si es posible agregar “notas” a los mismos, conforme al apéndice III notas técnicas de este instructivo, así como las explicaciones de las variaciones.</a:t>
            </a:r>
          </a:p>
        </p:txBody>
      </p:sp>
    </p:spTree>
    <p:extLst>
      <p:ext uri="{BB962C8B-B14F-4D97-AF65-F5344CB8AC3E}">
        <p14:creationId xmlns:p14="http://schemas.microsoft.com/office/powerpoint/2010/main" val="2441737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D8D41CF-C45C-FF45-9637-8B6FB2013F5F}"/>
              </a:ext>
            </a:extLst>
          </p:cNvPr>
          <p:cNvSpPr>
            <a:spLocks noGrp="1"/>
          </p:cNvSpPr>
          <p:nvPr>
            <p:ph type="title"/>
          </p:nvPr>
        </p:nvSpPr>
        <p:spPr>
          <a:xfrm>
            <a:off x="323528" y="624110"/>
            <a:ext cx="8640960" cy="5829226"/>
          </a:xfrm>
        </p:spPr>
        <p:txBody>
          <a:bodyPr>
            <a:normAutofit fontScale="90000"/>
          </a:bodyPr>
          <a:lstStyle/>
          <a:p>
            <a:pPr algn="just"/>
            <a:r>
              <a:rPr lang="en-US" dirty="0">
                <a:solidFill>
                  <a:schemeClr val="tx1">
                    <a:lumMod val="75000"/>
                    <a:lumOff val="25000"/>
                  </a:schemeClr>
                </a:solidFill>
              </a:rPr>
              <a:t/>
            </a:r>
            <a:br>
              <a:rPr lang="en-US" dirty="0">
                <a:solidFill>
                  <a:schemeClr val="tx1">
                    <a:lumMod val="75000"/>
                    <a:lumOff val="25000"/>
                  </a:schemeClr>
                </a:solidFill>
              </a:rPr>
            </a:br>
            <a:r>
              <a:rPr lang="en-US" sz="2000" dirty="0">
                <a:solidFill>
                  <a:schemeClr val="tx1">
                    <a:lumMod val="75000"/>
                    <a:lumOff val="25000"/>
                  </a:schemeClr>
                </a:solidFill>
              </a:rPr>
              <a:t/>
            </a:r>
            <a:br>
              <a:rPr lang="en-US" sz="2000" dirty="0">
                <a:solidFill>
                  <a:schemeClr val="tx1">
                    <a:lumMod val="75000"/>
                    <a:lumOff val="25000"/>
                  </a:schemeClr>
                </a:solidFill>
              </a:rPr>
            </a:br>
            <a:r>
              <a:rPr lang="en-US" sz="2000" dirty="0">
                <a:solidFill>
                  <a:schemeClr val="tx1">
                    <a:lumMod val="75000"/>
                    <a:lumOff val="25000"/>
                  </a:schemeClr>
                </a:solidFill>
              </a:rPr>
              <a:t>LOS TRABAJOS REALIZADOS POR LA COMISION REPRESENTATIVA DEL IMCP ANTE LAS ADMINISTRACIONES GENERALES DE FISCALIZACION DEL SAT DE LA ZONA CENRO OCCIDENTE DUARNTE 20 AÑOS</a:t>
            </a:r>
            <a:r>
              <a:rPr lang="en-US" sz="2000" dirty="0" smtClean="0">
                <a:solidFill>
                  <a:schemeClr val="tx1">
                    <a:lumMod val="75000"/>
                    <a:lumOff val="25000"/>
                  </a:schemeClr>
                </a:solidFill>
              </a:rPr>
              <a:t>.</a:t>
            </a:r>
            <a:r>
              <a:rPr lang="en-US" sz="2000" dirty="0">
                <a:solidFill>
                  <a:schemeClr val="tx1">
                    <a:lumMod val="75000"/>
                    <a:lumOff val="25000"/>
                  </a:schemeClr>
                </a:solidFill>
              </a:rPr>
              <a:t/>
            </a:r>
            <a:br>
              <a:rPr lang="en-US" sz="2000" dirty="0">
                <a:solidFill>
                  <a:schemeClr val="tx1">
                    <a:lumMod val="75000"/>
                    <a:lumOff val="25000"/>
                  </a:schemeClr>
                </a:solidFill>
              </a:rPr>
            </a:br>
            <a:r>
              <a:rPr lang="en-US" sz="2000" dirty="0">
                <a:solidFill>
                  <a:schemeClr val="tx1">
                    <a:lumMod val="75000"/>
                    <a:lumOff val="25000"/>
                  </a:schemeClr>
                </a:solidFill>
              </a:rPr>
              <a:t/>
            </a:r>
            <a:br>
              <a:rPr lang="en-US" sz="2000" dirty="0">
                <a:solidFill>
                  <a:schemeClr val="tx1">
                    <a:lumMod val="75000"/>
                    <a:lumOff val="25000"/>
                  </a:schemeClr>
                </a:solidFill>
              </a:rPr>
            </a:br>
            <a:r>
              <a:rPr lang="en-US" sz="2000" dirty="0">
                <a:solidFill>
                  <a:schemeClr val="tx1"/>
                </a:solidFill>
              </a:rPr>
              <a:t/>
            </a:r>
            <a:br>
              <a:rPr lang="en-US" sz="2000" dirty="0">
                <a:solidFill>
                  <a:schemeClr val="tx1"/>
                </a:solidFill>
              </a:rPr>
            </a:br>
            <a:r>
              <a:rPr lang="es-ES_tradnl" sz="2000" dirty="0" smtClean="0">
                <a:solidFill>
                  <a:schemeClr val="tx1"/>
                </a:solidFill>
              </a:rPr>
              <a:t>EN ELLA PODRÁN ENCONTRAR UN AMPLIO MATERIAL RELACIONADO CON LA HISTORIA DEL DICTAMEN FISCAL, EL MODELO DE INFORME DEL AUDITOR INDEPENDIENTE, LOS INSTRUCTIVOS DEL ANEXO 16 DE LA RESOLUCIÓN MISCELÁNEA FISCAL, EL SOFTWARE DEL SIPRED DESDE 2010 A LA FECHA, PREGUNTAS FRECUENTES, JURISPRUDENCIAS, CRITERIOS NORMATIVOS, CRITERIOS NO VINCULATÍVOS, DICTAMEN DE ENAJENACIÓN DE ACCIONES, ENTRE OTROS TEMAS.  RELACIONADOS.</a:t>
            </a:r>
            <a:r>
              <a:rPr lang="es-ES_tradnl" sz="2000" dirty="0" smtClean="0"/>
              <a:t/>
            </a:r>
            <a:br>
              <a:rPr lang="es-ES_tradnl" sz="2000" dirty="0" smtClean="0"/>
            </a:br>
            <a:r>
              <a:rPr lang="es-ES_tradnl" sz="2000" dirty="0"/>
              <a:t/>
            </a:r>
            <a:br>
              <a:rPr lang="es-ES_tradnl" sz="2000" dirty="0"/>
            </a:br>
            <a:r>
              <a:rPr lang="en-US" sz="2000" dirty="0">
                <a:solidFill>
                  <a:schemeClr val="tx1">
                    <a:lumMod val="75000"/>
                    <a:lumOff val="25000"/>
                  </a:schemeClr>
                </a:solidFill>
              </a:rPr>
              <a:t/>
            </a:r>
            <a:br>
              <a:rPr lang="en-US" sz="2000" dirty="0">
                <a:solidFill>
                  <a:schemeClr val="tx1">
                    <a:lumMod val="75000"/>
                    <a:lumOff val="25000"/>
                  </a:schemeClr>
                </a:solidFill>
              </a:rPr>
            </a:br>
            <a:r>
              <a:rPr lang="en-US" dirty="0">
                <a:solidFill>
                  <a:schemeClr val="tx1">
                    <a:lumMod val="75000"/>
                    <a:lumOff val="25000"/>
                  </a:schemeClr>
                </a:solidFill>
              </a:rPr>
              <a:t/>
            </a:r>
            <a:br>
              <a:rPr lang="en-US" dirty="0">
                <a:solidFill>
                  <a:schemeClr val="tx1">
                    <a:lumMod val="75000"/>
                    <a:lumOff val="25000"/>
                  </a:schemeClr>
                </a:solidFill>
              </a:rPr>
            </a:br>
            <a:r>
              <a:rPr lang="en-US" dirty="0">
                <a:solidFill>
                  <a:schemeClr val="tx1">
                    <a:lumMod val="75000"/>
                    <a:lumOff val="25000"/>
                  </a:schemeClr>
                </a:solidFill>
              </a:rPr>
              <a:t/>
            </a:r>
            <a:br>
              <a:rPr lang="en-US" dirty="0">
                <a:solidFill>
                  <a:schemeClr val="tx1">
                    <a:lumMod val="75000"/>
                    <a:lumOff val="25000"/>
                  </a:schemeClr>
                </a:solidFill>
              </a:rPr>
            </a:br>
            <a:r>
              <a:rPr lang="en-US" dirty="0">
                <a:solidFill>
                  <a:schemeClr val="tx1">
                    <a:lumMod val="75000"/>
                    <a:lumOff val="25000"/>
                  </a:schemeClr>
                </a:solidFill>
              </a:rPr>
              <a:t/>
            </a:r>
            <a:br>
              <a:rPr lang="en-US" dirty="0">
                <a:solidFill>
                  <a:schemeClr val="tx1">
                    <a:lumMod val="75000"/>
                    <a:lumOff val="25000"/>
                  </a:schemeClr>
                </a:solidFill>
              </a:rPr>
            </a:br>
            <a:r>
              <a:rPr lang="en-US" dirty="0">
                <a:solidFill>
                  <a:schemeClr val="tx1">
                    <a:lumMod val="75000"/>
                    <a:lumOff val="25000"/>
                  </a:schemeClr>
                </a:solidFill>
              </a:rPr>
              <a:t>      </a:t>
            </a:r>
            <a:br>
              <a:rPr lang="en-US" dirty="0">
                <a:solidFill>
                  <a:schemeClr val="tx1">
                    <a:lumMod val="75000"/>
                    <a:lumOff val="25000"/>
                  </a:schemeClr>
                </a:solidFill>
              </a:rPr>
            </a:br>
            <a:r>
              <a:rPr lang="en-US" dirty="0">
                <a:solidFill>
                  <a:schemeClr val="tx1">
                    <a:lumMod val="75000"/>
                    <a:lumOff val="25000"/>
                  </a:schemeClr>
                </a:solidFill>
              </a:rPr>
              <a:t>          </a:t>
            </a:r>
            <a:br>
              <a:rPr lang="en-US" dirty="0">
                <a:solidFill>
                  <a:schemeClr val="tx1">
                    <a:lumMod val="75000"/>
                    <a:lumOff val="25000"/>
                  </a:schemeClr>
                </a:solidFill>
              </a:rPr>
            </a:br>
            <a:endParaRPr lang="es-MX" dirty="0"/>
          </a:p>
        </p:txBody>
      </p:sp>
    </p:spTree>
    <p:extLst>
      <p:ext uri="{BB962C8B-B14F-4D97-AF65-F5344CB8AC3E}">
        <p14:creationId xmlns:p14="http://schemas.microsoft.com/office/powerpoint/2010/main" val="2205196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467544" y="1628800"/>
            <a:ext cx="8229600" cy="220290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MX" sz="2000" dirty="0"/>
              <a:t>	Cabe señalar que los importes de los datos a proporcionar de los anexos del dictamen que no se ocupen, podrán dejarse en blanco o bien poner un cero para evitar errores de omisión de la captura, excepto en aquellos índices, que el propio sistema indique que no deben dejarse en blanco y se requerirá que por lo menos se anote un cero.</a:t>
            </a:r>
          </a:p>
          <a:p>
            <a:endParaRPr lang="es-MX" sz="2000" dirty="0"/>
          </a:p>
          <a:p>
            <a:endParaRPr lang="es-MX" sz="2000" dirty="0"/>
          </a:p>
        </p:txBody>
      </p:sp>
      <p:sp>
        <p:nvSpPr>
          <p:cNvPr id="5" name="Título 2">
            <a:extLst>
              <a:ext uri="{FF2B5EF4-FFF2-40B4-BE49-F238E27FC236}">
                <a16:creationId xmlns="" xmlns:a16="http://schemas.microsoft.com/office/drawing/2014/main" id="{8323AC83-BFF4-4428-9D48-4DF106FB89F5}"/>
              </a:ext>
            </a:extLst>
          </p:cNvPr>
          <p:cNvSpPr>
            <a:spLocks noGrp="1"/>
          </p:cNvSpPr>
          <p:nvPr>
            <p:ph type="title"/>
          </p:nvPr>
        </p:nvSpPr>
        <p:spPr>
          <a:xfrm>
            <a:off x="395536" y="188640"/>
            <a:ext cx="8229600" cy="576071"/>
          </a:xfrm>
        </p:spPr>
        <p:txBody>
          <a:bodyPr>
            <a:normAutofit/>
          </a:bodyPr>
          <a:lstStyle/>
          <a:p>
            <a:pPr algn="ctr"/>
            <a:r>
              <a:rPr lang="es-MX" sz="2400" b="1" dirty="0"/>
              <a:t>ASPECTOS RELEVANTES DEL DICTAMEN FISCAL</a:t>
            </a:r>
          </a:p>
        </p:txBody>
      </p:sp>
    </p:spTree>
    <p:extLst>
      <p:ext uri="{BB962C8B-B14F-4D97-AF65-F5344CB8AC3E}">
        <p14:creationId xmlns:p14="http://schemas.microsoft.com/office/powerpoint/2010/main" val="3707740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8323AC83-BFF4-4428-9D48-4DF106FB89F5}"/>
              </a:ext>
            </a:extLst>
          </p:cNvPr>
          <p:cNvSpPr>
            <a:spLocks noGrp="1"/>
          </p:cNvSpPr>
          <p:nvPr>
            <p:ph type="title"/>
          </p:nvPr>
        </p:nvSpPr>
        <p:spPr>
          <a:xfrm>
            <a:off x="457200" y="274638"/>
            <a:ext cx="8229600" cy="576071"/>
          </a:xfrm>
        </p:spPr>
        <p:txBody>
          <a:bodyPr>
            <a:normAutofit/>
          </a:bodyPr>
          <a:lstStyle/>
          <a:p>
            <a:pPr algn="ctr"/>
            <a:r>
              <a:rPr lang="es-MX" sz="2400" b="1" dirty="0"/>
              <a:t>ASPECTOS RELEVANTES DEL DICTAMEN FISCAL</a:t>
            </a:r>
          </a:p>
        </p:txBody>
      </p:sp>
      <p:sp>
        <p:nvSpPr>
          <p:cNvPr id="2" name="Marcador de contenido 1">
            <a:extLst>
              <a:ext uri="{FF2B5EF4-FFF2-40B4-BE49-F238E27FC236}">
                <a16:creationId xmlns="" xmlns:a16="http://schemas.microsoft.com/office/drawing/2014/main" id="{0ABD23E1-7C89-498D-86E2-F339D3EB3B8C}"/>
              </a:ext>
            </a:extLst>
          </p:cNvPr>
          <p:cNvSpPr>
            <a:spLocks noGrp="1"/>
          </p:cNvSpPr>
          <p:nvPr>
            <p:ph idx="1"/>
          </p:nvPr>
        </p:nvSpPr>
        <p:spPr>
          <a:xfrm>
            <a:off x="457200" y="1340768"/>
            <a:ext cx="8229600" cy="4954555"/>
          </a:xfrm>
        </p:spPr>
        <p:txBody>
          <a:bodyPr>
            <a:normAutofit/>
          </a:bodyPr>
          <a:lstStyle/>
          <a:p>
            <a:pPr algn="just"/>
            <a:r>
              <a:rPr lang="es-MX" sz="2000" dirty="0"/>
              <a:t>Para escribir los textos de las notas a los estados financieros, la declaratoria de contribuciones a cargo del contribuyente como sujeto directo o en su carácter de retenedor, la opinión, el informe sobre la situación fiscal del contribuyente. La información adicional al dictamen, la explicación de las variaciones podrán utilizar caracteres especiales (comas, puntos, paréntesis, corchetes, etc.)</a:t>
            </a:r>
          </a:p>
          <a:p>
            <a:pPr algn="just"/>
            <a:endParaRPr lang="es-MX" sz="2000" dirty="0"/>
          </a:p>
          <a:p>
            <a:pPr algn="just"/>
            <a:r>
              <a:rPr lang="es-MX" sz="2000" dirty="0"/>
              <a:t>Las notas a los estados financieros, la declaratoria, la opinión,  el cuestionario de diagnostico fiscal, se deberá </a:t>
            </a:r>
            <a:r>
              <a:rPr lang="es-MX" sz="2000" dirty="0"/>
              <a:t>requisitar</a:t>
            </a:r>
            <a:r>
              <a:rPr lang="es-MX" sz="2000" dirty="0"/>
              <a:t> obligatoriamente en todos los casos y cuando le aplique a el contribuyente, también el cuestionario en materia de precios de transferencia y la explicación de las variaciones, en el caso de información de texto deberá contener un </a:t>
            </a:r>
            <a:r>
              <a:rPr lang="es-MX" sz="2000" b="1" dirty="0"/>
              <a:t>mínimo de 100 </a:t>
            </a:r>
            <a:r>
              <a:rPr lang="es-MX" sz="2000" dirty="0"/>
              <a:t>caracteres.</a:t>
            </a:r>
          </a:p>
          <a:p>
            <a:pPr algn="just"/>
            <a:endParaRPr lang="es-MX" sz="2000" dirty="0"/>
          </a:p>
          <a:p>
            <a:pPr algn="just"/>
            <a:endParaRPr lang="es-MX" sz="2000" dirty="0"/>
          </a:p>
        </p:txBody>
      </p:sp>
    </p:spTree>
    <p:extLst>
      <p:ext uri="{BB962C8B-B14F-4D97-AF65-F5344CB8AC3E}">
        <p14:creationId xmlns:p14="http://schemas.microsoft.com/office/powerpoint/2010/main" val="2367362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8229600" cy="648072"/>
          </a:xfrm>
        </p:spPr>
        <p:txBody>
          <a:bodyPr>
            <a:normAutofit/>
          </a:bodyPr>
          <a:lstStyle/>
          <a:p>
            <a:pPr algn="ctr"/>
            <a:r>
              <a:rPr lang="es-MX" sz="2400" b="1" dirty="0"/>
              <a:t>ASPECTOS RELEVANTES DEL DICTAMEN FISCAL</a:t>
            </a:r>
            <a:endParaRPr lang="es-MX" sz="2400" dirty="0"/>
          </a:p>
        </p:txBody>
      </p:sp>
      <p:sp>
        <p:nvSpPr>
          <p:cNvPr id="3" name="2 Marcador de contenido"/>
          <p:cNvSpPr>
            <a:spLocks noGrp="1"/>
          </p:cNvSpPr>
          <p:nvPr>
            <p:ph idx="1"/>
          </p:nvPr>
        </p:nvSpPr>
        <p:spPr>
          <a:xfrm>
            <a:off x="914400" y="904176"/>
            <a:ext cx="8229600" cy="4695800"/>
          </a:xfrm>
        </p:spPr>
        <p:txBody>
          <a:bodyPr>
            <a:noAutofit/>
          </a:bodyPr>
          <a:lstStyle/>
          <a:p>
            <a:r>
              <a:rPr lang="es-ES" sz="2000" b="1" dirty="0"/>
              <a:t>Requerimientos mínimos del equipo de computo:</a:t>
            </a:r>
            <a:endParaRPr lang="es-MX" sz="2000" dirty="0"/>
          </a:p>
          <a:p>
            <a:pPr algn="just"/>
            <a:r>
              <a:rPr lang="es-ES" sz="2000" dirty="0"/>
              <a:t>	PROCESADOR INTEL CORE i3 IV A 1.7 GHZ o superior</a:t>
            </a:r>
            <a:endParaRPr lang="es-MX" sz="2000" dirty="0"/>
          </a:p>
          <a:p>
            <a:pPr algn="just"/>
            <a:endParaRPr lang="es-MX" sz="2000" dirty="0"/>
          </a:p>
          <a:p>
            <a:pPr algn="just"/>
            <a:r>
              <a:rPr lang="es-ES" sz="2000" dirty="0"/>
              <a:t>	4 GB en memoria RAM (8gb recomendado)</a:t>
            </a:r>
            <a:endParaRPr lang="es-MX" sz="2000" dirty="0"/>
          </a:p>
          <a:p>
            <a:pPr algn="just"/>
            <a:endParaRPr lang="es-ES" sz="2000" dirty="0"/>
          </a:p>
          <a:p>
            <a:pPr algn="just"/>
            <a:r>
              <a:rPr lang="es-ES" sz="2000" dirty="0"/>
              <a:t>	Sistema operativo Microsoft Windows 7 en adelante</a:t>
            </a:r>
            <a:endParaRPr lang="es-MX" sz="2000" dirty="0"/>
          </a:p>
          <a:p>
            <a:pPr algn="just"/>
            <a:endParaRPr lang="es-ES" sz="2000" dirty="0"/>
          </a:p>
          <a:p>
            <a:pPr algn="just"/>
            <a:r>
              <a:rPr lang="es-ES" sz="2000" dirty="0"/>
              <a:t>	</a:t>
            </a:r>
            <a:r>
              <a:rPr lang="en-US" sz="2000" dirty="0"/>
              <a:t>Microsoft office 2010, 2013 o 2016 a 32 o 64 bits</a:t>
            </a:r>
            <a:endParaRPr lang="es-MX" sz="2000" dirty="0"/>
          </a:p>
          <a:p>
            <a:pPr algn="just"/>
            <a:endParaRPr lang="en-US" sz="2000" dirty="0"/>
          </a:p>
          <a:p>
            <a:pPr algn="just"/>
            <a:r>
              <a:rPr lang="en-US" sz="2000" dirty="0"/>
              <a:t>	</a:t>
            </a:r>
            <a:r>
              <a:rPr lang="es-MX" sz="2000" dirty="0"/>
              <a:t>Internet explorer version 11 o superior</a:t>
            </a:r>
          </a:p>
          <a:p>
            <a:pPr algn="just"/>
            <a:endParaRPr lang="es-MX" sz="2000" dirty="0"/>
          </a:p>
          <a:p>
            <a:pPr algn="just"/>
            <a:r>
              <a:rPr lang="es-MX" sz="2000" dirty="0"/>
              <a:t>	</a:t>
            </a:r>
            <a:r>
              <a:rPr lang="es-ES" sz="2000" dirty="0"/>
              <a:t>Espacio libre en disco duro total de 1gb</a:t>
            </a:r>
            <a:endParaRPr lang="es-MX" sz="2000" dirty="0"/>
          </a:p>
          <a:p>
            <a:pPr marL="0" indent="0">
              <a:buNone/>
            </a:pPr>
            <a:endParaRPr lang="es-MX" sz="2000" dirty="0"/>
          </a:p>
        </p:txBody>
      </p:sp>
    </p:spTree>
    <p:extLst>
      <p:ext uri="{BB962C8B-B14F-4D97-AF65-F5344CB8AC3E}">
        <p14:creationId xmlns:p14="http://schemas.microsoft.com/office/powerpoint/2010/main" val="1271139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idx="1"/>
          </p:nvPr>
        </p:nvSpPr>
        <p:spPr>
          <a:xfrm>
            <a:off x="467544" y="332656"/>
            <a:ext cx="8229600" cy="5721499"/>
          </a:xfrm>
        </p:spPr>
        <p:txBody>
          <a:bodyPr>
            <a:normAutofit/>
          </a:bodyPr>
          <a:lstStyle/>
          <a:p>
            <a:pPr eaLnBrk="1" hangingPunct="1">
              <a:defRPr/>
            </a:pPr>
            <a:endParaRPr lang="es-ES" sz="2000" dirty="0"/>
          </a:p>
          <a:p>
            <a:pPr algn="ctr" eaLnBrk="1" hangingPunct="1">
              <a:defRPr/>
            </a:pPr>
            <a:r>
              <a:rPr lang="es-MX" sz="2200" b="1" dirty="0"/>
              <a:t>DATOS DE IDENTIFICACION DEL CONTRIBUYENTE</a:t>
            </a:r>
            <a:r>
              <a:rPr lang="es-MX" sz="2000" b="1" dirty="0"/>
              <a:t>.</a:t>
            </a:r>
            <a:endParaRPr lang="es-MX" sz="2000" dirty="0"/>
          </a:p>
          <a:p>
            <a:pPr marL="0" indent="0" eaLnBrk="1" hangingPunct="1">
              <a:buNone/>
              <a:defRPr/>
            </a:pPr>
            <a:endParaRPr lang="es-MX" sz="2000" dirty="0"/>
          </a:p>
          <a:p>
            <a:pPr eaLnBrk="1" hangingPunct="1">
              <a:defRPr/>
            </a:pPr>
            <a:endParaRPr lang="es-MX" sz="2000" dirty="0"/>
          </a:p>
          <a:p>
            <a:pPr algn="just" eaLnBrk="1" hangingPunct="1">
              <a:defRPr/>
            </a:pPr>
            <a:r>
              <a:rPr lang="es-MX" sz="2000" dirty="0"/>
              <a:t>Continua la indicación de que los datos del Contribuyente y CPR, Deberán obtenerse del </a:t>
            </a:r>
            <a:r>
              <a:rPr lang="es-MX" sz="2000" dirty="0" smtClean="0"/>
              <a:t>SAT. </a:t>
            </a:r>
            <a:r>
              <a:rPr lang="es-MX" sz="2000" dirty="0"/>
              <a:t>A través del Internet. Sin embargo, también señala que si hay cambios, se podrán capturar directamente.</a:t>
            </a:r>
          </a:p>
          <a:p>
            <a:pPr algn="just" eaLnBrk="1" hangingPunct="1">
              <a:defRPr/>
            </a:pPr>
            <a:endParaRPr lang="es-MX" sz="2000" dirty="0"/>
          </a:p>
          <a:p>
            <a:r>
              <a:rPr lang="es-MX" sz="2000" b="1" dirty="0"/>
              <a:t>DATOS DE IDENTIFICACION DEL REPRESENTANTE LEGAL y CONTADOR PUBLICO</a:t>
            </a:r>
          </a:p>
          <a:p>
            <a:endParaRPr lang="es-MX" sz="2000" dirty="0"/>
          </a:p>
          <a:p>
            <a:r>
              <a:rPr lang="es-MX" sz="2000" dirty="0"/>
              <a:t>Cambios únicamente en delegación o municipio ahora dice: alcaldía o municipio</a:t>
            </a:r>
          </a:p>
          <a:p>
            <a:pPr algn="just" eaLnBrk="1" hangingPunct="1">
              <a:defRPr/>
            </a:pPr>
            <a:endParaRPr lang="es-ES" sz="2000" dirty="0"/>
          </a:p>
        </p:txBody>
      </p:sp>
    </p:spTree>
    <p:extLst>
      <p:ext uri="{BB962C8B-B14F-4D97-AF65-F5344CB8AC3E}">
        <p14:creationId xmlns:p14="http://schemas.microsoft.com/office/powerpoint/2010/main" val="1160003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 xmlns:a16="http://schemas.microsoft.com/office/drawing/2014/main" id="{F161C2C1-389A-4E24-80B2-E6E0ADE26187}"/>
              </a:ext>
            </a:extLst>
          </p:cNvPr>
          <p:cNvSpPr>
            <a:spLocks noGrp="1"/>
          </p:cNvSpPr>
          <p:nvPr>
            <p:ph idx="1"/>
          </p:nvPr>
        </p:nvSpPr>
        <p:spPr>
          <a:xfrm>
            <a:off x="457200" y="1481328"/>
            <a:ext cx="8229600" cy="5188032"/>
          </a:xfrm>
        </p:spPr>
        <p:txBody>
          <a:bodyPr/>
          <a:lstStyle/>
          <a:p>
            <a:endParaRPr lang="es-MX" dirty="0"/>
          </a:p>
        </p:txBody>
      </p:sp>
      <p:pic>
        <p:nvPicPr>
          <p:cNvPr id="4" name="Imagen 3">
            <a:extLst>
              <a:ext uri="{FF2B5EF4-FFF2-40B4-BE49-F238E27FC236}">
                <a16:creationId xmlns="" xmlns:a16="http://schemas.microsoft.com/office/drawing/2014/main" id="{7AF8B36C-8BC5-49F8-AEED-C010639F1FE8}"/>
              </a:ext>
            </a:extLst>
          </p:cNvPr>
          <p:cNvPicPr>
            <a:picLocks noChangeAspect="1"/>
          </p:cNvPicPr>
          <p:nvPr/>
        </p:nvPicPr>
        <p:blipFill>
          <a:blip r:embed="rId2"/>
          <a:stretch>
            <a:fillRect/>
          </a:stretch>
        </p:blipFill>
        <p:spPr>
          <a:xfrm>
            <a:off x="86402" y="199654"/>
            <a:ext cx="8950094" cy="6469705"/>
          </a:xfrm>
          <a:prstGeom prst="rect">
            <a:avLst/>
          </a:prstGeom>
        </p:spPr>
      </p:pic>
      <p:sp>
        <p:nvSpPr>
          <p:cNvPr id="5" name="8 Elipse">
            <a:extLst>
              <a:ext uri="{FF2B5EF4-FFF2-40B4-BE49-F238E27FC236}">
                <a16:creationId xmlns="" xmlns:a16="http://schemas.microsoft.com/office/drawing/2014/main" id="{975FAA83-3136-40E3-B9E2-FB2330C87B6E}"/>
              </a:ext>
            </a:extLst>
          </p:cNvPr>
          <p:cNvSpPr/>
          <p:nvPr/>
        </p:nvSpPr>
        <p:spPr>
          <a:xfrm>
            <a:off x="86402" y="2996952"/>
            <a:ext cx="160527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dirty="0"/>
              <a:t>|</a:t>
            </a:r>
          </a:p>
        </p:txBody>
      </p:sp>
    </p:spTree>
    <p:extLst>
      <p:ext uri="{BB962C8B-B14F-4D97-AF65-F5344CB8AC3E}">
        <p14:creationId xmlns:p14="http://schemas.microsoft.com/office/powerpoint/2010/main" val="2433229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98575714-3BF1-4F6A-8E53-B7A2D03EBA9D}"/>
              </a:ext>
            </a:extLst>
          </p:cNvPr>
          <p:cNvSpPr>
            <a:spLocks noGrp="1"/>
          </p:cNvSpPr>
          <p:nvPr>
            <p:ph type="title"/>
          </p:nvPr>
        </p:nvSpPr>
        <p:spPr>
          <a:xfrm>
            <a:off x="457200" y="274638"/>
            <a:ext cx="8229600" cy="576071"/>
          </a:xfrm>
        </p:spPr>
        <p:txBody>
          <a:bodyPr>
            <a:normAutofit/>
          </a:bodyPr>
          <a:lstStyle/>
          <a:p>
            <a:pPr algn="ctr"/>
            <a:r>
              <a:rPr lang="es-MX" sz="2400" b="1" dirty="0"/>
              <a:t>DATOS GENERALES</a:t>
            </a:r>
          </a:p>
        </p:txBody>
      </p:sp>
      <p:sp>
        <p:nvSpPr>
          <p:cNvPr id="2" name="Marcador de contenido 1">
            <a:extLst>
              <a:ext uri="{FF2B5EF4-FFF2-40B4-BE49-F238E27FC236}">
                <a16:creationId xmlns="" xmlns:a16="http://schemas.microsoft.com/office/drawing/2014/main" id="{5D3338BA-84D5-4C1C-BF3F-4B79A726908D}"/>
              </a:ext>
            </a:extLst>
          </p:cNvPr>
          <p:cNvSpPr>
            <a:spLocks noGrp="1"/>
          </p:cNvSpPr>
          <p:nvPr>
            <p:ph idx="1"/>
          </p:nvPr>
        </p:nvSpPr>
        <p:spPr>
          <a:xfrm>
            <a:off x="470952" y="1268760"/>
            <a:ext cx="8229600" cy="5156582"/>
          </a:xfrm>
        </p:spPr>
        <p:txBody>
          <a:bodyPr>
            <a:normAutofit/>
          </a:bodyPr>
          <a:lstStyle/>
          <a:p>
            <a:r>
              <a:rPr lang="es-MX" dirty="0"/>
              <a:t>Se Agrega:</a:t>
            </a:r>
          </a:p>
          <a:p>
            <a:endParaRPr lang="es-MX" dirty="0"/>
          </a:p>
          <a:p>
            <a:endParaRPr lang="es-MX" dirty="0"/>
          </a:p>
        </p:txBody>
      </p:sp>
      <p:graphicFrame>
        <p:nvGraphicFramePr>
          <p:cNvPr id="4" name="Tabla 3">
            <a:extLst>
              <a:ext uri="{FF2B5EF4-FFF2-40B4-BE49-F238E27FC236}">
                <a16:creationId xmlns="" xmlns:a16="http://schemas.microsoft.com/office/drawing/2014/main" id="{2EA18526-A9D3-4520-946B-EF1E7D754477}"/>
              </a:ext>
            </a:extLst>
          </p:cNvPr>
          <p:cNvGraphicFramePr>
            <a:graphicFrameLocks noGrp="1"/>
          </p:cNvGraphicFramePr>
          <p:nvPr>
            <p:extLst>
              <p:ext uri="{D42A27DB-BD31-4B8C-83A1-F6EECF244321}">
                <p14:modId xmlns:p14="http://schemas.microsoft.com/office/powerpoint/2010/main" val="1838616370"/>
              </p:ext>
            </p:extLst>
          </p:nvPr>
        </p:nvGraphicFramePr>
        <p:xfrm>
          <a:off x="793750" y="1700808"/>
          <a:ext cx="7556500" cy="3944441"/>
        </p:xfrm>
        <a:graphic>
          <a:graphicData uri="http://schemas.openxmlformats.org/drawingml/2006/table">
            <a:tbl>
              <a:tblPr/>
              <a:tblGrid>
                <a:gridCol w="1041946">
                  <a:extLst>
                    <a:ext uri="{9D8B030D-6E8A-4147-A177-3AD203B41FA5}">
                      <a16:colId xmlns="" xmlns:a16="http://schemas.microsoft.com/office/drawing/2014/main" val="1139263611"/>
                    </a:ext>
                  </a:extLst>
                </a:gridCol>
                <a:gridCol w="4032448">
                  <a:extLst>
                    <a:ext uri="{9D8B030D-6E8A-4147-A177-3AD203B41FA5}">
                      <a16:colId xmlns="" xmlns:a16="http://schemas.microsoft.com/office/drawing/2014/main" val="2643514794"/>
                    </a:ext>
                  </a:extLst>
                </a:gridCol>
                <a:gridCol w="2482106">
                  <a:extLst>
                    <a:ext uri="{9D8B030D-6E8A-4147-A177-3AD203B41FA5}">
                      <a16:colId xmlns="" xmlns:a16="http://schemas.microsoft.com/office/drawing/2014/main" val="816994544"/>
                    </a:ext>
                  </a:extLst>
                </a:gridCol>
              </a:tblGrid>
              <a:tr h="1245613">
                <a:tc>
                  <a:txBody>
                    <a:bodyPr/>
                    <a:lstStyle/>
                    <a:p>
                      <a:pPr algn="ctr" fontAlgn="t"/>
                      <a:r>
                        <a:rPr lang="es-MX" sz="1200" b="0" i="0" u="none" strike="noStrike" dirty="0">
                          <a:solidFill>
                            <a:srgbClr val="000000"/>
                          </a:solidFill>
                          <a:effectLst/>
                          <a:latin typeface="Arial" panose="020B0604020202020204" pitchFamily="34" charset="0"/>
                        </a:rPr>
                        <a:t>01D039000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200" b="0" i="0" u="none" strike="noStrike" dirty="0">
                          <a:solidFill>
                            <a:srgbClr val="000000"/>
                          </a:solidFill>
                          <a:effectLst/>
                          <a:latin typeface="Arial" panose="020B0604020202020204" pitchFamily="34" charset="0"/>
                        </a:rPr>
                        <a:t>APLICÓ LA OPCION A QUE SE REFIERE EL ARTICULO SEGUNDO, FRACCION VIII, DE LAS DISPOSICIONES TRANSITORIAS DE LA LISR, PUBLICADAS EL 18 DE NOVIEMBRE DE 2015, EN VIGOR A PARTIR DEL 1 DE ENERO DE 2016</a:t>
                      </a:r>
                      <a:br>
                        <a:rPr lang="es-MX" sz="1200" b="0" i="0" u="none" strike="noStrike" dirty="0">
                          <a:solidFill>
                            <a:srgbClr val="000000"/>
                          </a:solidFill>
                          <a:effectLst/>
                          <a:latin typeface="Arial" panose="020B0604020202020204" pitchFamily="34" charset="0"/>
                        </a:rPr>
                      </a:br>
                      <a:r>
                        <a:rPr lang="es-MX" sz="1200" b="0" i="0" u="none" strike="noStrike" dirty="0">
                          <a:solidFill>
                            <a:srgbClr val="000000"/>
                          </a:solidFill>
                          <a:effectLst/>
                          <a:latin typeface="Arial" panose="020B0604020202020204" pitchFamily="34" charset="0"/>
                        </a:rPr>
                        <a:t>(EN CASO AFIRMATIVO DEBE LLENAR EL ANEXO 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200" b="0"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400582671"/>
                  </a:ext>
                </a:extLst>
              </a:tr>
              <a:tr h="622806">
                <a:tc>
                  <a:txBody>
                    <a:bodyPr/>
                    <a:lstStyle/>
                    <a:p>
                      <a:pPr algn="ctr" fontAlgn="t"/>
                      <a:r>
                        <a:rPr lang="es-MX" sz="1200" b="0" i="0" u="none" strike="noStrike" dirty="0">
                          <a:solidFill>
                            <a:srgbClr val="000000"/>
                          </a:solidFill>
                          <a:effectLst/>
                          <a:latin typeface="Arial" panose="020B0604020202020204" pitchFamily="34" charset="0"/>
                        </a:rPr>
                        <a:t>01D040000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200" b="0" i="0" u="none" strike="noStrike" dirty="0">
                          <a:solidFill>
                            <a:srgbClr val="000000"/>
                          </a:solidFill>
                          <a:effectLst/>
                          <a:latin typeface="Arial" panose="020B0604020202020204" pitchFamily="34" charset="0"/>
                        </a:rPr>
                        <a:t>EN CASO  AFIRMATIVO A LOS ÍNDICES 01D038000 Y 01D039000 SEÑALE SI PRESENTÓ EL AVISO EN TÉRMINOS DE LO DISPUESTO EN: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200" b="0"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421664600"/>
                  </a:ext>
                </a:extLst>
              </a:tr>
              <a:tr h="1038011">
                <a:tc>
                  <a:txBody>
                    <a:bodyPr/>
                    <a:lstStyle/>
                    <a:p>
                      <a:pPr algn="ctr" fontAlgn="t"/>
                      <a:r>
                        <a:rPr lang="es-MX" sz="1200" b="0" i="0" u="none" strike="noStrike" dirty="0">
                          <a:solidFill>
                            <a:srgbClr val="000000"/>
                          </a:solidFill>
                          <a:effectLst/>
                          <a:latin typeface="Arial" panose="020B0604020202020204" pitchFamily="34" charset="0"/>
                        </a:rPr>
                        <a:t>01D041000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200" b="0" i="0" u="none" strike="noStrike" dirty="0">
                          <a:solidFill>
                            <a:srgbClr val="000000"/>
                          </a:solidFill>
                          <a:effectLst/>
                          <a:latin typeface="Arial" panose="020B0604020202020204" pitchFamily="34" charset="0"/>
                        </a:rPr>
                        <a:t>FECHA DE PRESENTACIÓN DEL AVISO "CREDITO POR CONCEPTO DE PÉRDIDAS FISCALES" (OPCIÓN CONTENIDA EN EL ARTÍCULO SEGUNDO, FRACCIÓN VIII DE LAS DISPOSICIONES TRANSITORIAS DE LA LISR VIGENTE A PARTIR DEL 1 ° DE ENERO DE 2016)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200" b="0"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914811331"/>
                  </a:ext>
                </a:extLst>
              </a:tr>
              <a:tr h="1038011">
                <a:tc>
                  <a:txBody>
                    <a:bodyPr/>
                    <a:lstStyle/>
                    <a:p>
                      <a:pPr algn="ctr" fontAlgn="t"/>
                      <a:r>
                        <a:rPr lang="es-MX" sz="1200" b="0" i="0" u="none" strike="noStrike" dirty="0">
                          <a:solidFill>
                            <a:srgbClr val="000000"/>
                          </a:solidFill>
                          <a:effectLst/>
                          <a:latin typeface="Arial" panose="020B0604020202020204" pitchFamily="34" charset="0"/>
                        </a:rPr>
                        <a:t>01D042000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200" b="0" i="0" u="none" strike="noStrike" dirty="0">
                          <a:solidFill>
                            <a:srgbClr val="000000"/>
                          </a:solidFill>
                          <a:effectLst/>
                          <a:latin typeface="Arial" panose="020B0604020202020204" pitchFamily="34" charset="0"/>
                        </a:rPr>
                        <a:t>MEDIO DE PRESENTACIÓN DEL AVISO "CREDITO POR CONCEPTO DE PÉRDIDAS FISCALES" (OPCIÓN CONTENIDA EN EL ARTÍCULO SEGUNDO, FRACCIÓN VIII DE LAS DISPOSICIONES TRANSITORIAS DE LA LISR VIGENTE A PARTIR DEL 1 ° DE ENERO DE 2016)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200" b="0"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715832703"/>
                  </a:ext>
                </a:extLst>
              </a:tr>
            </a:tbl>
          </a:graphicData>
        </a:graphic>
      </p:graphicFrame>
    </p:spTree>
    <p:extLst>
      <p:ext uri="{BB962C8B-B14F-4D97-AF65-F5344CB8AC3E}">
        <p14:creationId xmlns:p14="http://schemas.microsoft.com/office/powerpoint/2010/main" val="617621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 xmlns:a16="http://schemas.microsoft.com/office/drawing/2014/main" id="{56EFBB06-3A2B-4C8D-BC13-380030C24709}"/>
              </a:ext>
            </a:extLst>
          </p:cNvPr>
          <p:cNvGraphicFramePr>
            <a:graphicFrameLocks noGrp="1"/>
          </p:cNvGraphicFramePr>
          <p:nvPr>
            <p:ph idx="1"/>
            <p:extLst>
              <p:ext uri="{D42A27DB-BD31-4B8C-83A1-F6EECF244321}">
                <p14:modId xmlns:p14="http://schemas.microsoft.com/office/powerpoint/2010/main" val="2444483452"/>
              </p:ext>
            </p:extLst>
          </p:nvPr>
        </p:nvGraphicFramePr>
        <p:xfrm>
          <a:off x="1331640" y="332656"/>
          <a:ext cx="7488832" cy="6366064"/>
        </p:xfrm>
        <a:graphic>
          <a:graphicData uri="http://schemas.openxmlformats.org/drawingml/2006/table">
            <a:tbl>
              <a:tblPr/>
              <a:tblGrid>
                <a:gridCol w="1107045">
                  <a:extLst>
                    <a:ext uri="{9D8B030D-6E8A-4147-A177-3AD203B41FA5}">
                      <a16:colId xmlns="" xmlns:a16="http://schemas.microsoft.com/office/drawing/2014/main" val="3818386071"/>
                    </a:ext>
                  </a:extLst>
                </a:gridCol>
                <a:gridCol w="5194534">
                  <a:extLst>
                    <a:ext uri="{9D8B030D-6E8A-4147-A177-3AD203B41FA5}">
                      <a16:colId xmlns="" xmlns:a16="http://schemas.microsoft.com/office/drawing/2014/main" val="867240541"/>
                    </a:ext>
                  </a:extLst>
                </a:gridCol>
                <a:gridCol w="1187253">
                  <a:extLst>
                    <a:ext uri="{9D8B030D-6E8A-4147-A177-3AD203B41FA5}">
                      <a16:colId xmlns="" xmlns:a16="http://schemas.microsoft.com/office/drawing/2014/main" val="933813361"/>
                    </a:ext>
                  </a:extLst>
                </a:gridCol>
              </a:tblGrid>
              <a:tr h="592898">
                <a:tc>
                  <a:txBody>
                    <a:bodyPr/>
                    <a:lstStyle/>
                    <a:p>
                      <a:pPr algn="ctr" fontAlgn="t"/>
                      <a:r>
                        <a:rPr lang="es-MX" sz="1000" b="0" i="0" u="none" strike="noStrike" dirty="0">
                          <a:solidFill>
                            <a:srgbClr val="000000"/>
                          </a:solidFill>
                          <a:effectLst/>
                          <a:latin typeface="Arial" panose="020B0604020202020204" pitchFamily="34" charset="0"/>
                        </a:rPr>
                        <a:t>01D043000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s-MX" sz="1000" b="0" i="0" u="none" strike="noStrike" dirty="0">
                          <a:solidFill>
                            <a:srgbClr val="000000"/>
                          </a:solidFill>
                          <a:effectLst/>
                          <a:latin typeface="Arial" panose="020B0604020202020204" pitchFamily="34" charset="0"/>
                        </a:rPr>
                        <a:t>APLICO LA OPCION A QUE SE REFIERE EL ARTICULO SEGUNDO, FRACCION IX, DE LAS DISPOSICIONES TRANSITORIAS DE LA LISR, PUBLICADAS EL 18 DE NOVIEMBRE DE 2015, EN VIGOR A PARTIR DEL 1 DE ENERO DE 2016 </a:t>
                      </a:r>
                      <a:br>
                        <a:rPr lang="es-MX" sz="1000" b="0" i="0" u="none" strike="noStrike" dirty="0">
                          <a:solidFill>
                            <a:srgbClr val="000000"/>
                          </a:solidFill>
                          <a:effectLst/>
                          <a:latin typeface="Arial" panose="020B0604020202020204" pitchFamily="34" charset="0"/>
                        </a:rPr>
                      </a:br>
                      <a:r>
                        <a:rPr lang="es-MX" sz="1000" b="0" i="0" u="none" strike="noStrike" dirty="0">
                          <a:solidFill>
                            <a:srgbClr val="000000"/>
                          </a:solidFill>
                          <a:effectLst/>
                          <a:latin typeface="Arial" panose="020B0604020202020204" pitchFamily="34" charset="0"/>
                        </a:rPr>
                        <a:t>(EN CASO AFIRMATIVO DEBE LLENAR EL ANEXO 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066101598"/>
                  </a:ext>
                </a:extLst>
              </a:tr>
              <a:tr h="271198">
                <a:tc>
                  <a:txBody>
                    <a:bodyPr/>
                    <a:lstStyle/>
                    <a:p>
                      <a:pPr algn="ctr" fontAlgn="t"/>
                      <a:r>
                        <a:rPr lang="es-MX" sz="1000" b="0" i="0" u="none" strike="noStrike" dirty="0">
                          <a:solidFill>
                            <a:srgbClr val="000000"/>
                          </a:solidFill>
                          <a:effectLst/>
                          <a:latin typeface="Arial" panose="020B0604020202020204" pitchFamily="34" charset="0"/>
                        </a:rPr>
                        <a:t>01D044000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EN CASO  AFIRMATIVO AL INDICE 01D043000 SEÑALE SI PRESENTÓ EL AVISO EN TÉRMINOS DE LO DISPUESTO EN: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293516618"/>
                  </a:ext>
                </a:extLst>
              </a:tr>
              <a:tr h="158106">
                <a:tc>
                  <a:txBody>
                    <a:bodyPr/>
                    <a:lstStyle/>
                    <a:p>
                      <a:pPr algn="ctr" fontAlgn="t"/>
                      <a:r>
                        <a:rPr lang="es-MX" sz="1000" b="0" i="0" u="none" strike="noStrike" dirty="0">
                          <a:solidFill>
                            <a:srgbClr val="000000"/>
                          </a:solidFill>
                          <a:effectLst/>
                          <a:latin typeface="Arial" panose="020B0604020202020204" pitchFamily="34" charset="0"/>
                        </a:rPr>
                        <a:t>01D045000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FECHA DE PRESENTACIÓN DEL AVISO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318471361"/>
                  </a:ext>
                </a:extLst>
              </a:tr>
              <a:tr h="292496">
                <a:tc>
                  <a:txBody>
                    <a:bodyPr/>
                    <a:lstStyle/>
                    <a:p>
                      <a:pPr algn="ctr" fontAlgn="t"/>
                      <a:r>
                        <a:rPr lang="es-MX" sz="1000" b="0" i="0" u="none" strike="noStrike" dirty="0">
                          <a:solidFill>
                            <a:srgbClr val="000000"/>
                          </a:solidFill>
                          <a:effectLst/>
                          <a:latin typeface="Arial" panose="020B0604020202020204" pitchFamily="34" charset="0"/>
                        </a:rPr>
                        <a:t>01D046000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FECHA DE PRESENTACIÓN DE LA DECLARACION COMPLEMENTARIA (1) RELATIVA A LAS DIFERENCIAS DE IMPUESTO A CARGO.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731241024"/>
                  </a:ext>
                </a:extLst>
              </a:tr>
              <a:tr h="332022">
                <a:tc>
                  <a:txBody>
                    <a:bodyPr/>
                    <a:lstStyle/>
                    <a:p>
                      <a:pPr algn="ctr" fontAlgn="t"/>
                      <a:r>
                        <a:rPr lang="es-MX" sz="1000" b="0" i="0" u="none" strike="noStrike" dirty="0">
                          <a:solidFill>
                            <a:srgbClr val="000000"/>
                          </a:solidFill>
                          <a:effectLst/>
                          <a:latin typeface="Arial" panose="020B0604020202020204" pitchFamily="34" charset="0"/>
                        </a:rPr>
                        <a:t>01D047000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FECHA DE PRESENTACIÓN DE LA DECLARACION COMPLEMENTARIA (2) RELATIVA A LAS DIFERENCIAS DE IMPUESTO A CARGO.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4858179"/>
                  </a:ext>
                </a:extLst>
              </a:tr>
              <a:tr h="319756">
                <a:tc>
                  <a:txBody>
                    <a:bodyPr/>
                    <a:lstStyle/>
                    <a:p>
                      <a:pPr algn="ctr" fontAlgn="t"/>
                      <a:r>
                        <a:rPr lang="es-MX" sz="1000" b="0" i="0" u="none" strike="noStrike" dirty="0">
                          <a:solidFill>
                            <a:srgbClr val="000000"/>
                          </a:solidFill>
                          <a:effectLst/>
                          <a:latin typeface="Arial" panose="020B0604020202020204" pitchFamily="34" charset="0"/>
                        </a:rPr>
                        <a:t>01D048000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FECHA DE PRESENTACIÓN DE LA DECLARACION COMPLEMENTARIA (3) RELATIVA A LAS DIFERENCIAS DE IMPUESTO A CARGO.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316545333"/>
                  </a:ext>
                </a:extLst>
              </a:tr>
              <a:tr h="308307">
                <a:tc>
                  <a:txBody>
                    <a:bodyPr/>
                    <a:lstStyle/>
                    <a:p>
                      <a:pPr algn="ctr" fontAlgn="t"/>
                      <a:r>
                        <a:rPr lang="es-MX" sz="1000" b="0" i="0" u="none" strike="noStrike" dirty="0">
                          <a:solidFill>
                            <a:srgbClr val="000000"/>
                          </a:solidFill>
                          <a:effectLst/>
                          <a:latin typeface="Arial" panose="020B0604020202020204" pitchFamily="34" charset="0"/>
                        </a:rPr>
                        <a:t>01D049000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FECHA DE PRESENTACIÓN DE LA DECLARACION COMPLEMENTARIA (4) RELATIVA A LAS DIFERENCIAS DE IMPUESTO A CARGO.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78367897"/>
                  </a:ext>
                </a:extLst>
              </a:tr>
              <a:tr h="308307">
                <a:tc>
                  <a:txBody>
                    <a:bodyPr/>
                    <a:lstStyle/>
                    <a:p>
                      <a:pPr algn="ctr" fontAlgn="t"/>
                      <a:r>
                        <a:rPr lang="es-MX" sz="1000" b="0" i="0" u="none" strike="noStrike" dirty="0">
                          <a:solidFill>
                            <a:srgbClr val="000000"/>
                          </a:solidFill>
                          <a:effectLst/>
                          <a:latin typeface="Arial" panose="020B0604020202020204" pitchFamily="34" charset="0"/>
                        </a:rPr>
                        <a:t>01D050000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FECHA DE PRESENTACIÓN DE LA DECLARACION COMPLEMENTARIA (5) RELATIVA A LAS DIFERENCIAS DE IMPUESTO A CARGO.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569273556"/>
                  </a:ext>
                </a:extLst>
              </a:tr>
              <a:tr h="300402">
                <a:tc>
                  <a:txBody>
                    <a:bodyPr/>
                    <a:lstStyle/>
                    <a:p>
                      <a:pPr algn="ctr" fontAlgn="t"/>
                      <a:r>
                        <a:rPr lang="es-MX" sz="1000" b="0" i="0" u="none" strike="noStrike" dirty="0">
                          <a:solidFill>
                            <a:srgbClr val="000000"/>
                          </a:solidFill>
                          <a:effectLst/>
                          <a:latin typeface="Arial" panose="020B0604020202020204" pitchFamily="34" charset="0"/>
                        </a:rPr>
                        <a:t>01D051000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FECHA DE PRESENTACIÓN DE LA DECLARACION COMPLEMENTARIA (6) RELATIVA A LAS DIFERENCIAS DE IMPUESTO A CARGO.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48537117"/>
                  </a:ext>
                </a:extLst>
              </a:tr>
              <a:tr h="276686">
                <a:tc>
                  <a:txBody>
                    <a:bodyPr/>
                    <a:lstStyle/>
                    <a:p>
                      <a:pPr algn="ctr" fontAlgn="t"/>
                      <a:r>
                        <a:rPr lang="es-MX" sz="1000" b="0" i="0" u="none" strike="noStrike" dirty="0">
                          <a:solidFill>
                            <a:srgbClr val="000000"/>
                          </a:solidFill>
                          <a:effectLst/>
                          <a:latin typeface="Arial" panose="020B0604020202020204" pitchFamily="34" charset="0"/>
                        </a:rPr>
                        <a:t>01D052000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FECHA DE PRESENTACIÓN DE LA DECLARACION COMPLEMENTARIA (7) RELATIVA A LAS DIFERENCIAS DE IMPUESTO A CARGO.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22343785"/>
                  </a:ext>
                </a:extLst>
              </a:tr>
              <a:tr h="316212">
                <a:tc>
                  <a:txBody>
                    <a:bodyPr/>
                    <a:lstStyle/>
                    <a:p>
                      <a:pPr algn="ctr" fontAlgn="t"/>
                      <a:r>
                        <a:rPr lang="es-MX" sz="1000" b="0" i="0" u="none" strike="noStrike" dirty="0">
                          <a:solidFill>
                            <a:srgbClr val="000000"/>
                          </a:solidFill>
                          <a:effectLst/>
                          <a:latin typeface="Arial" panose="020B0604020202020204" pitchFamily="34" charset="0"/>
                        </a:rPr>
                        <a:t>01D053000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FECHA DE PRESENTACIÓN DE LA DECLARACION COMPLEMENTARIA (8) RELATIVA A LAS DIFERENCIAS DE IMPUESTO A CARGO.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236594262"/>
                  </a:ext>
                </a:extLst>
              </a:tr>
              <a:tr h="158106">
                <a:tc>
                  <a:txBody>
                    <a:bodyPr/>
                    <a:lstStyle/>
                    <a:p>
                      <a:pPr algn="ctr" fontAlgn="t"/>
                      <a:r>
                        <a:rPr lang="es-MX" sz="1000" b="0" i="0" u="none" strike="noStrike" dirty="0">
                          <a:solidFill>
                            <a:srgbClr val="FFFFFF"/>
                          </a:solidFill>
                          <a:effectLst/>
                          <a:latin typeface="Arial" panose="020B0604020202020204" pitchFamily="34" charset="0"/>
                        </a:rPr>
                        <a:t>01D053010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s-MX" sz="1000" b="0"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s-MX" sz="1000" b="0"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013975747"/>
                  </a:ext>
                </a:extLst>
              </a:tr>
              <a:tr h="711477">
                <a:tc>
                  <a:txBody>
                    <a:bodyPr/>
                    <a:lstStyle/>
                    <a:p>
                      <a:pPr algn="ctr" fontAlgn="t"/>
                      <a:r>
                        <a:rPr lang="es-MX" sz="1000" b="0" i="0" u="none" strike="noStrike" dirty="0">
                          <a:solidFill>
                            <a:srgbClr val="000000"/>
                          </a:solidFill>
                          <a:effectLst/>
                          <a:latin typeface="Arial" panose="020B0604020202020204" pitchFamily="34" charset="0"/>
                        </a:rPr>
                        <a:t>01D054000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TRATÁNDOSE DE SOCIEDADES QUE HAYAN TENIDO EL CARÁCTER DE CONTROLADORAS, DISMINUYÓ LA PERDIDA POR ENAJENACIÓN DE ACCIONES EN ALGÚN EJERCICIO POSTERIOR A 2015 (ARTÍCULO SEGUNDO, FRACCIÓN IX, PENÚLTIMO PÁRRAFO DE LAS DISPOSICIONES TRANSITORIAS DE LA LISR VIGENTE A PARTIR DEL 1° DE ENERO DE 2016)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704763130"/>
                  </a:ext>
                </a:extLst>
              </a:tr>
              <a:tr h="592898">
                <a:tc>
                  <a:txBody>
                    <a:bodyPr/>
                    <a:lstStyle/>
                    <a:p>
                      <a:pPr algn="ctr" fontAlgn="t"/>
                      <a:r>
                        <a:rPr lang="es-MX" sz="1000" b="0" i="0" u="none" strike="noStrike" dirty="0">
                          <a:solidFill>
                            <a:srgbClr val="000000"/>
                          </a:solidFill>
                          <a:effectLst/>
                          <a:latin typeface="Arial" panose="020B0604020202020204" pitchFamily="34" charset="0"/>
                        </a:rPr>
                        <a:t>01D055000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EN CASO AFIRMATIVO AL INDICE 01D054000, SEÑALE SI LIQUIDÓ LA TOTALIDAD DEL IMPUESTO DIFERIDO (ARTÍCULO SEGUNDO, FRACCIÓN IX, PENÚLTIMO PÁRRAFO DE LAS DISPOSICIONES TRANSITORIAS DE LA LISR VIGENTE A PARTIR DEL 1° DE ENERO DE 2016)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912993735"/>
                  </a:ext>
                </a:extLst>
              </a:tr>
              <a:tr h="237159">
                <a:tc>
                  <a:txBody>
                    <a:bodyPr/>
                    <a:lstStyle/>
                    <a:p>
                      <a:pPr algn="ctr" fontAlgn="t"/>
                      <a:r>
                        <a:rPr lang="es-MX" sz="1000" b="0" i="0" u="none" strike="noStrike" dirty="0">
                          <a:solidFill>
                            <a:srgbClr val="000000"/>
                          </a:solidFill>
                          <a:effectLst/>
                          <a:latin typeface="Arial" panose="020B0604020202020204" pitchFamily="34" charset="0"/>
                        </a:rPr>
                        <a:t>01D056000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APLICÓ LO ESTABLECIDO EN LA REGLA 11.7.1.20. DE LA 3A RMRMF 2016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787794633"/>
                  </a:ext>
                </a:extLst>
              </a:tr>
              <a:tr h="158106">
                <a:tc>
                  <a:txBody>
                    <a:bodyPr/>
                    <a:lstStyle/>
                    <a:p>
                      <a:pPr algn="ctr" fontAlgn="t"/>
                      <a:r>
                        <a:rPr lang="es-MX" sz="1000" b="0" i="0" u="none" strike="noStrike" dirty="0">
                          <a:solidFill>
                            <a:srgbClr val="000000"/>
                          </a:solidFill>
                          <a:effectLst/>
                          <a:latin typeface="Arial" panose="020B0604020202020204" pitchFamily="34" charset="0"/>
                        </a:rPr>
                        <a:t>01D057000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APLICÓ LO ESTABLECIDO EN LA REGLA 3.23.22. DE LA RMF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263921480"/>
                  </a:ext>
                </a:extLst>
              </a:tr>
              <a:tr h="158106">
                <a:tc>
                  <a:txBody>
                    <a:bodyPr/>
                    <a:lstStyle/>
                    <a:p>
                      <a:pPr algn="ctr" fontAlgn="t"/>
                      <a:r>
                        <a:rPr lang="es-MX" sz="1000" b="0" i="0" u="none" strike="noStrike" dirty="0">
                          <a:solidFill>
                            <a:srgbClr val="000000"/>
                          </a:solidFill>
                          <a:effectLst/>
                          <a:latin typeface="Arial" panose="020B0604020202020204" pitchFamily="34" charset="0"/>
                        </a:rPr>
                        <a:t>01D058000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APLICÓ LO ESTABLECIDO EN LA  REGLA 3.23.15. DE LA RMF 2018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377560260"/>
                  </a:ext>
                </a:extLst>
              </a:tr>
              <a:tr h="237159">
                <a:tc>
                  <a:txBody>
                    <a:bodyPr/>
                    <a:lstStyle/>
                    <a:p>
                      <a:pPr algn="ctr" fontAlgn="t"/>
                      <a:r>
                        <a:rPr lang="es-MX" sz="1000" b="0" i="0" u="none" strike="noStrike" dirty="0">
                          <a:solidFill>
                            <a:srgbClr val="000000"/>
                          </a:solidFill>
                          <a:effectLst/>
                          <a:latin typeface="Arial" panose="020B0604020202020204" pitchFamily="34" charset="0"/>
                        </a:rPr>
                        <a:t>01D059000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APLICÓ LO ESTABLECIDO EN LA REGLA 11.7.1.19. DE LA 3A RMRMF 2016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14771924"/>
                  </a:ext>
                </a:extLst>
              </a:tr>
              <a:tr h="237159">
                <a:tc>
                  <a:txBody>
                    <a:bodyPr/>
                    <a:lstStyle/>
                    <a:p>
                      <a:pPr algn="ctr" fontAlgn="t"/>
                      <a:r>
                        <a:rPr lang="es-MX" sz="1000" b="0" i="0" u="none" strike="noStrike" dirty="0">
                          <a:solidFill>
                            <a:srgbClr val="000000"/>
                          </a:solidFill>
                          <a:effectLst/>
                          <a:latin typeface="Arial" panose="020B0604020202020204" pitchFamily="34" charset="0"/>
                        </a:rPr>
                        <a:t>01D060000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APLICÓ LO ESTABLECIDO EN  EL TRANSITORIO QUINTO DE LA RMF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165954832"/>
                  </a:ext>
                </a:extLst>
              </a:tr>
              <a:tr h="237159">
                <a:tc>
                  <a:txBody>
                    <a:bodyPr/>
                    <a:lstStyle/>
                    <a:p>
                      <a:pPr algn="ctr" fontAlgn="t"/>
                      <a:r>
                        <a:rPr lang="es-MX" sz="1000" b="0" i="0" u="none" strike="noStrike" dirty="0">
                          <a:solidFill>
                            <a:srgbClr val="000000"/>
                          </a:solidFill>
                          <a:effectLst/>
                          <a:latin typeface="Arial" panose="020B0604020202020204" pitchFamily="34" charset="0"/>
                        </a:rPr>
                        <a:t>01D061000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APLICÓ LO ESTABLECIDO EN  EL TRANSITORIO TRIGÉSIMO DE LA RMF 2018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986910175"/>
                  </a:ext>
                </a:extLst>
              </a:tr>
            </a:tbl>
          </a:graphicData>
        </a:graphic>
      </p:graphicFrame>
    </p:spTree>
    <p:extLst>
      <p:ext uri="{BB962C8B-B14F-4D97-AF65-F5344CB8AC3E}">
        <p14:creationId xmlns:p14="http://schemas.microsoft.com/office/powerpoint/2010/main" val="76611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F1F0529C-C38E-4CA5-A7B5-3A85EAD8A9C2}"/>
              </a:ext>
            </a:extLst>
          </p:cNvPr>
          <p:cNvSpPr>
            <a:spLocks noGrp="1"/>
          </p:cNvSpPr>
          <p:nvPr>
            <p:ph type="title"/>
          </p:nvPr>
        </p:nvSpPr>
        <p:spPr>
          <a:xfrm>
            <a:off x="457200" y="0"/>
            <a:ext cx="8229600" cy="706090"/>
          </a:xfrm>
        </p:spPr>
        <p:txBody>
          <a:bodyPr>
            <a:normAutofit/>
          </a:bodyPr>
          <a:lstStyle/>
          <a:p>
            <a:pPr algn="ctr"/>
            <a:r>
              <a:rPr lang="es-MX" sz="2000" b="1" dirty="0"/>
              <a:t>Anexo 1.- Estado de Situación Financiera  Sin Cambios</a:t>
            </a:r>
          </a:p>
        </p:txBody>
      </p:sp>
      <p:pic>
        <p:nvPicPr>
          <p:cNvPr id="4" name="Marcador de contenido 3">
            <a:extLst>
              <a:ext uri="{FF2B5EF4-FFF2-40B4-BE49-F238E27FC236}">
                <a16:creationId xmlns="" xmlns:a16="http://schemas.microsoft.com/office/drawing/2014/main" id="{853E6F7A-D5EA-43AC-A6B9-E4FF74A3FB43}"/>
              </a:ext>
            </a:extLst>
          </p:cNvPr>
          <p:cNvPicPr>
            <a:picLocks noGrp="1" noChangeAspect="1"/>
          </p:cNvPicPr>
          <p:nvPr>
            <p:ph idx="1"/>
          </p:nvPr>
        </p:nvPicPr>
        <p:blipFill>
          <a:blip r:embed="rId2"/>
          <a:stretch>
            <a:fillRect/>
          </a:stretch>
        </p:blipFill>
        <p:spPr>
          <a:xfrm>
            <a:off x="179512" y="476672"/>
            <a:ext cx="8784976" cy="6264696"/>
          </a:xfrm>
          <a:prstGeom prst="rect">
            <a:avLst/>
          </a:prstGeom>
        </p:spPr>
      </p:pic>
    </p:spTree>
    <p:extLst>
      <p:ext uri="{BB962C8B-B14F-4D97-AF65-F5344CB8AC3E}">
        <p14:creationId xmlns:p14="http://schemas.microsoft.com/office/powerpoint/2010/main" val="1849947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83E390E6-AED5-4556-AC98-2DDE9A10B663}"/>
              </a:ext>
            </a:extLst>
          </p:cNvPr>
          <p:cNvSpPr>
            <a:spLocks noGrp="1"/>
          </p:cNvSpPr>
          <p:nvPr>
            <p:ph type="title"/>
          </p:nvPr>
        </p:nvSpPr>
        <p:spPr>
          <a:xfrm>
            <a:off x="611560" y="130622"/>
            <a:ext cx="8229600" cy="634082"/>
          </a:xfrm>
        </p:spPr>
        <p:txBody>
          <a:bodyPr>
            <a:normAutofit/>
          </a:bodyPr>
          <a:lstStyle/>
          <a:p>
            <a:pPr algn="ctr"/>
            <a:r>
              <a:rPr lang="es-MX" sz="2400" b="1" dirty="0"/>
              <a:t>Anexo 2.- Estado de Resultado Integral.- Sin cambios</a:t>
            </a:r>
          </a:p>
        </p:txBody>
      </p:sp>
      <p:pic>
        <p:nvPicPr>
          <p:cNvPr id="4" name="Marcador de contenido 3">
            <a:extLst>
              <a:ext uri="{FF2B5EF4-FFF2-40B4-BE49-F238E27FC236}">
                <a16:creationId xmlns="" xmlns:a16="http://schemas.microsoft.com/office/drawing/2014/main" id="{370C239B-8AAA-4A1A-A188-6144B6E7CA80}"/>
              </a:ext>
            </a:extLst>
          </p:cNvPr>
          <p:cNvPicPr>
            <a:picLocks noGrp="1" noChangeAspect="1"/>
          </p:cNvPicPr>
          <p:nvPr>
            <p:ph idx="1"/>
          </p:nvPr>
        </p:nvPicPr>
        <p:blipFill>
          <a:blip r:embed="rId2"/>
          <a:stretch>
            <a:fillRect/>
          </a:stretch>
        </p:blipFill>
        <p:spPr>
          <a:xfrm>
            <a:off x="179512" y="620688"/>
            <a:ext cx="8837296" cy="5976664"/>
          </a:xfrm>
          <a:prstGeom prst="rect">
            <a:avLst/>
          </a:prstGeom>
        </p:spPr>
      </p:pic>
    </p:spTree>
    <p:extLst>
      <p:ext uri="{BB962C8B-B14F-4D97-AF65-F5344CB8AC3E}">
        <p14:creationId xmlns:p14="http://schemas.microsoft.com/office/powerpoint/2010/main" val="4128400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C9A803B3-5576-43D4-A355-7B0FFB0DB53C}"/>
              </a:ext>
            </a:extLst>
          </p:cNvPr>
          <p:cNvSpPr>
            <a:spLocks noGrp="1"/>
          </p:cNvSpPr>
          <p:nvPr>
            <p:ph type="title"/>
          </p:nvPr>
        </p:nvSpPr>
        <p:spPr>
          <a:xfrm>
            <a:off x="421196" y="116632"/>
            <a:ext cx="8229600" cy="850106"/>
          </a:xfrm>
        </p:spPr>
        <p:txBody>
          <a:bodyPr>
            <a:normAutofit/>
          </a:bodyPr>
          <a:lstStyle/>
          <a:p>
            <a:pPr algn="ctr"/>
            <a:r>
              <a:rPr lang="es-MX" sz="2400" b="1" dirty="0"/>
              <a:t>Anexo 3.- Estado de Cambios en el Capital Contable-. Sin cambios</a:t>
            </a:r>
          </a:p>
        </p:txBody>
      </p:sp>
      <p:pic>
        <p:nvPicPr>
          <p:cNvPr id="4" name="Marcador de contenido 3">
            <a:extLst>
              <a:ext uri="{FF2B5EF4-FFF2-40B4-BE49-F238E27FC236}">
                <a16:creationId xmlns="" xmlns:a16="http://schemas.microsoft.com/office/drawing/2014/main" id="{B3415A16-EFF8-4793-A641-B268CC28B8CC}"/>
              </a:ext>
            </a:extLst>
          </p:cNvPr>
          <p:cNvPicPr>
            <a:picLocks noGrp="1" noChangeAspect="1"/>
          </p:cNvPicPr>
          <p:nvPr>
            <p:ph idx="1"/>
          </p:nvPr>
        </p:nvPicPr>
        <p:blipFill>
          <a:blip r:embed="rId2"/>
          <a:stretch>
            <a:fillRect/>
          </a:stretch>
        </p:blipFill>
        <p:spPr>
          <a:xfrm>
            <a:off x="251520" y="836712"/>
            <a:ext cx="8568952" cy="5827786"/>
          </a:xfrm>
          <a:prstGeom prst="rect">
            <a:avLst/>
          </a:prstGeom>
        </p:spPr>
      </p:pic>
    </p:spTree>
    <p:extLst>
      <p:ext uri="{BB962C8B-B14F-4D97-AF65-F5344CB8AC3E}">
        <p14:creationId xmlns:p14="http://schemas.microsoft.com/office/powerpoint/2010/main" val="1019414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3B0D22F-E154-994C-A20D-152AFC4182E9}"/>
              </a:ext>
            </a:extLst>
          </p:cNvPr>
          <p:cNvSpPr>
            <a:spLocks noGrp="1"/>
          </p:cNvSpPr>
          <p:nvPr>
            <p:ph type="title"/>
          </p:nvPr>
        </p:nvSpPr>
        <p:spPr/>
        <p:txBody>
          <a:bodyPr/>
          <a:lstStyle/>
          <a:p>
            <a:r>
              <a:rPr lang="es-MX" dirty="0"/>
              <a:t>  </a:t>
            </a:r>
          </a:p>
        </p:txBody>
      </p:sp>
      <p:sp>
        <p:nvSpPr>
          <p:cNvPr id="3" name="Marcador de contenido 2">
            <a:extLst>
              <a:ext uri="{FF2B5EF4-FFF2-40B4-BE49-F238E27FC236}">
                <a16:creationId xmlns="" xmlns:a16="http://schemas.microsoft.com/office/drawing/2014/main" id="{72133325-CDA6-614E-B72D-3C50BD980DA2}"/>
              </a:ext>
            </a:extLst>
          </p:cNvPr>
          <p:cNvSpPr>
            <a:spLocks noGrp="1"/>
          </p:cNvSpPr>
          <p:nvPr>
            <p:ph idx="1"/>
          </p:nvPr>
        </p:nvSpPr>
        <p:spPr>
          <a:xfrm>
            <a:off x="755576" y="980728"/>
            <a:ext cx="8064895" cy="5472608"/>
          </a:xfrm>
        </p:spPr>
        <p:txBody>
          <a:bodyPr/>
          <a:lstStyle/>
          <a:p>
            <a:pPr algn="just"/>
            <a:endParaRPr lang="es-ES_tradnl" dirty="0">
              <a:latin typeface="Microsoft YaHei UI" panose="020B0503020204020204" pitchFamily="34" charset="-122"/>
            </a:endParaRPr>
          </a:p>
          <a:p>
            <a:pPr algn="just"/>
            <a:r>
              <a:rPr lang="es-MX" sz="2200" dirty="0"/>
              <a:t>Para consultarla, es necesario hacer clic en la siguiente liga:</a:t>
            </a:r>
          </a:p>
          <a:p>
            <a:endParaRPr lang="es-ES_tradnl" sz="2200" dirty="0">
              <a:solidFill>
                <a:prstClr val="black"/>
              </a:solidFill>
            </a:endParaRPr>
          </a:p>
          <a:p>
            <a:pPr algn="just"/>
            <a:r>
              <a:rPr lang="es-MX" sz="2200" u="sng" dirty="0">
                <a:solidFill>
                  <a:srgbClr val="0000FF"/>
                </a:solidFill>
                <a:hlinkClick r:id="rId2">
                  <a:extLst>
                    <a:ext uri="{A12FA001-AC4F-418D-AE19-62706E023703}">
                      <ahyp:hlinkClr xmlns="" xmlns:ahyp="http://schemas.microsoft.com/office/drawing/2018/hyperlinkcolor" val="tx"/>
                    </a:ext>
                  </a:extLst>
                </a:hlinkClick>
              </a:rPr>
              <a:t>http://cidoa.com.mx/sipred/</a:t>
            </a:r>
            <a:endParaRPr lang="es-MX" sz="2200" dirty="0">
              <a:solidFill>
                <a:srgbClr val="000000"/>
              </a:solidFill>
              <a:hlinkClick r:id="rId2">
                <a:extLst>
                  <a:ext uri="{A12FA001-AC4F-418D-AE19-62706E023703}">
                    <ahyp:hlinkClr xmlns="" xmlns:ahyp="http://schemas.microsoft.com/office/drawing/2018/hyperlinkcolor" val="tx"/>
                  </a:ext>
                </a:extLst>
              </a:hlinkClick>
            </a:endParaRPr>
          </a:p>
          <a:p>
            <a:pPr algn="just"/>
            <a:endParaRPr lang="es-MX" sz="2000" dirty="0">
              <a:solidFill>
                <a:srgbClr val="000000"/>
              </a:solidFill>
              <a:latin typeface="Arial" panose="020B0604020202020204" pitchFamily="34" charset="0"/>
            </a:endParaRPr>
          </a:p>
          <a:p>
            <a:pPr marL="0" indent="0">
              <a:buNone/>
            </a:pPr>
            <a:endParaRPr lang="es-MX" dirty="0"/>
          </a:p>
        </p:txBody>
      </p:sp>
    </p:spTree>
    <p:extLst>
      <p:ext uri="{BB962C8B-B14F-4D97-AF65-F5344CB8AC3E}">
        <p14:creationId xmlns:p14="http://schemas.microsoft.com/office/powerpoint/2010/main" val="2458589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9EDC7CEE-31A0-45D0-A274-2E6A470FB1C7}"/>
              </a:ext>
            </a:extLst>
          </p:cNvPr>
          <p:cNvSpPr>
            <a:spLocks noGrp="1"/>
          </p:cNvSpPr>
          <p:nvPr>
            <p:ph type="title"/>
          </p:nvPr>
        </p:nvSpPr>
        <p:spPr>
          <a:xfrm>
            <a:off x="395536" y="107806"/>
            <a:ext cx="8229600" cy="922114"/>
          </a:xfrm>
        </p:spPr>
        <p:txBody>
          <a:bodyPr>
            <a:normAutofit/>
          </a:bodyPr>
          <a:lstStyle/>
          <a:p>
            <a:pPr algn="ctr"/>
            <a:r>
              <a:rPr lang="es-MX" sz="2400" b="1" dirty="0"/>
              <a:t>Anexo 6.- Determinación del Costo de lo Vendido.- Sin cambios</a:t>
            </a:r>
          </a:p>
        </p:txBody>
      </p:sp>
      <p:pic>
        <p:nvPicPr>
          <p:cNvPr id="4" name="Marcador de contenido 3">
            <a:extLst>
              <a:ext uri="{FF2B5EF4-FFF2-40B4-BE49-F238E27FC236}">
                <a16:creationId xmlns="" xmlns:a16="http://schemas.microsoft.com/office/drawing/2014/main" id="{CDF82898-C5D4-424A-B7D5-CD4B5B5A1492}"/>
              </a:ext>
            </a:extLst>
          </p:cNvPr>
          <p:cNvPicPr>
            <a:picLocks noGrp="1" noChangeAspect="1"/>
          </p:cNvPicPr>
          <p:nvPr>
            <p:ph idx="1"/>
          </p:nvPr>
        </p:nvPicPr>
        <p:blipFill>
          <a:blip r:embed="rId2"/>
          <a:stretch>
            <a:fillRect/>
          </a:stretch>
        </p:blipFill>
        <p:spPr>
          <a:xfrm>
            <a:off x="179512" y="1034456"/>
            <a:ext cx="8837296" cy="5634904"/>
          </a:xfrm>
          <a:prstGeom prst="rect">
            <a:avLst/>
          </a:prstGeom>
        </p:spPr>
      </p:pic>
    </p:spTree>
    <p:extLst>
      <p:ext uri="{BB962C8B-B14F-4D97-AF65-F5344CB8AC3E}">
        <p14:creationId xmlns:p14="http://schemas.microsoft.com/office/powerpoint/2010/main" val="316500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5C73CB33-FB5B-4464-9E7F-15B335A100EE}"/>
              </a:ext>
            </a:extLst>
          </p:cNvPr>
          <p:cNvSpPr>
            <a:spLocks noGrp="1"/>
          </p:cNvSpPr>
          <p:nvPr>
            <p:ph type="title"/>
          </p:nvPr>
        </p:nvSpPr>
        <p:spPr>
          <a:xfrm>
            <a:off x="457200" y="116632"/>
            <a:ext cx="8229600" cy="706090"/>
          </a:xfrm>
        </p:spPr>
        <p:txBody>
          <a:bodyPr>
            <a:normAutofit/>
          </a:bodyPr>
          <a:lstStyle/>
          <a:p>
            <a:pPr algn="ctr"/>
            <a:r>
              <a:rPr lang="es-MX" sz="2000" b="1" dirty="0"/>
              <a:t>7.- Análisis comparativo de Gastos. Se agrega</a:t>
            </a:r>
          </a:p>
        </p:txBody>
      </p:sp>
      <p:pic>
        <p:nvPicPr>
          <p:cNvPr id="4" name="Marcador de contenido 3">
            <a:extLst>
              <a:ext uri="{FF2B5EF4-FFF2-40B4-BE49-F238E27FC236}">
                <a16:creationId xmlns="" xmlns:a16="http://schemas.microsoft.com/office/drawing/2014/main" id="{F64BB514-4427-423B-BFF5-7277251D77F6}"/>
              </a:ext>
            </a:extLst>
          </p:cNvPr>
          <p:cNvPicPr>
            <a:picLocks noGrp="1" noChangeAspect="1"/>
          </p:cNvPicPr>
          <p:nvPr>
            <p:ph idx="1"/>
          </p:nvPr>
        </p:nvPicPr>
        <p:blipFill>
          <a:blip r:embed="rId2"/>
          <a:stretch>
            <a:fillRect/>
          </a:stretch>
        </p:blipFill>
        <p:spPr>
          <a:xfrm>
            <a:off x="179512" y="476672"/>
            <a:ext cx="8856984" cy="6211072"/>
          </a:xfrm>
          <a:prstGeom prst="rect">
            <a:avLst/>
          </a:prstGeom>
        </p:spPr>
      </p:pic>
      <p:sp>
        <p:nvSpPr>
          <p:cNvPr id="5" name="8 Elipse">
            <a:extLst>
              <a:ext uri="{FF2B5EF4-FFF2-40B4-BE49-F238E27FC236}">
                <a16:creationId xmlns="" xmlns:a16="http://schemas.microsoft.com/office/drawing/2014/main" id="{A19153E6-6E58-4D78-B6F6-E99446F93069}"/>
              </a:ext>
            </a:extLst>
          </p:cNvPr>
          <p:cNvSpPr/>
          <p:nvPr/>
        </p:nvSpPr>
        <p:spPr>
          <a:xfrm>
            <a:off x="899592" y="4149080"/>
            <a:ext cx="1728192" cy="5002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dirty="0"/>
              <a:t>|</a:t>
            </a:r>
          </a:p>
        </p:txBody>
      </p:sp>
    </p:spTree>
    <p:extLst>
      <p:ext uri="{BB962C8B-B14F-4D97-AF65-F5344CB8AC3E}">
        <p14:creationId xmlns:p14="http://schemas.microsoft.com/office/powerpoint/2010/main" val="688343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19D75EBD-89FC-41A8-B220-C984E3B41473}"/>
              </a:ext>
            </a:extLst>
          </p:cNvPr>
          <p:cNvSpPr>
            <a:spLocks noGrp="1"/>
          </p:cNvSpPr>
          <p:nvPr>
            <p:ph type="title"/>
          </p:nvPr>
        </p:nvSpPr>
        <p:spPr>
          <a:xfrm>
            <a:off x="546958" y="4616"/>
            <a:ext cx="8229600" cy="706090"/>
          </a:xfrm>
        </p:spPr>
        <p:txBody>
          <a:bodyPr>
            <a:normAutofit/>
          </a:bodyPr>
          <a:lstStyle/>
          <a:p>
            <a:pPr algn="ctr"/>
            <a:r>
              <a:rPr lang="es-MX" sz="2000" b="1" dirty="0"/>
              <a:t>7.- Análisis comparativo de Gastos. Se agrega</a:t>
            </a:r>
          </a:p>
        </p:txBody>
      </p:sp>
      <p:pic>
        <p:nvPicPr>
          <p:cNvPr id="4" name="Marcador de contenido 3">
            <a:extLst>
              <a:ext uri="{FF2B5EF4-FFF2-40B4-BE49-F238E27FC236}">
                <a16:creationId xmlns="" xmlns:a16="http://schemas.microsoft.com/office/drawing/2014/main" id="{11FA378F-9D20-413A-A809-7735192821B9}"/>
              </a:ext>
            </a:extLst>
          </p:cNvPr>
          <p:cNvPicPr>
            <a:picLocks noGrp="1" noChangeAspect="1"/>
          </p:cNvPicPr>
          <p:nvPr>
            <p:ph idx="1"/>
          </p:nvPr>
        </p:nvPicPr>
        <p:blipFill>
          <a:blip r:embed="rId3"/>
          <a:stretch>
            <a:fillRect/>
          </a:stretch>
        </p:blipFill>
        <p:spPr>
          <a:xfrm>
            <a:off x="242007" y="476672"/>
            <a:ext cx="8839501" cy="6192688"/>
          </a:xfrm>
          <a:prstGeom prst="rect">
            <a:avLst/>
          </a:prstGeom>
        </p:spPr>
      </p:pic>
      <p:sp>
        <p:nvSpPr>
          <p:cNvPr id="5" name="8 Elipse">
            <a:extLst>
              <a:ext uri="{FF2B5EF4-FFF2-40B4-BE49-F238E27FC236}">
                <a16:creationId xmlns="" xmlns:a16="http://schemas.microsoft.com/office/drawing/2014/main" id="{F0E36938-9B82-4551-AE88-2AE3C2192B3E}"/>
              </a:ext>
            </a:extLst>
          </p:cNvPr>
          <p:cNvSpPr/>
          <p:nvPr/>
        </p:nvSpPr>
        <p:spPr>
          <a:xfrm>
            <a:off x="611560" y="4667126"/>
            <a:ext cx="2016224" cy="7060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dirty="0"/>
              <a:t>|</a:t>
            </a:r>
          </a:p>
        </p:txBody>
      </p:sp>
    </p:spTree>
    <p:extLst>
      <p:ext uri="{BB962C8B-B14F-4D97-AF65-F5344CB8AC3E}">
        <p14:creationId xmlns:p14="http://schemas.microsoft.com/office/powerpoint/2010/main" val="185543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F0FE47AA-EDE2-4371-A562-768DFC4DDDE2}"/>
              </a:ext>
            </a:extLst>
          </p:cNvPr>
          <p:cNvSpPr>
            <a:spLocks noGrp="1"/>
          </p:cNvSpPr>
          <p:nvPr>
            <p:ph type="title"/>
          </p:nvPr>
        </p:nvSpPr>
        <p:spPr>
          <a:xfrm>
            <a:off x="457200" y="274638"/>
            <a:ext cx="8229600" cy="706090"/>
          </a:xfrm>
        </p:spPr>
        <p:txBody>
          <a:bodyPr>
            <a:normAutofit/>
          </a:bodyPr>
          <a:lstStyle/>
          <a:p>
            <a:pPr algn="ctr"/>
            <a:r>
              <a:rPr lang="es-MX" sz="2000" b="1" dirty="0"/>
              <a:t>7.- Análisis comparativo de Gastos. Se agrega</a:t>
            </a:r>
          </a:p>
        </p:txBody>
      </p:sp>
      <p:pic>
        <p:nvPicPr>
          <p:cNvPr id="4" name="Marcador de contenido 3">
            <a:extLst>
              <a:ext uri="{FF2B5EF4-FFF2-40B4-BE49-F238E27FC236}">
                <a16:creationId xmlns="" xmlns:a16="http://schemas.microsoft.com/office/drawing/2014/main" id="{36085067-38FE-460D-A8C9-94013C83B11F}"/>
              </a:ext>
            </a:extLst>
          </p:cNvPr>
          <p:cNvPicPr>
            <a:picLocks noGrp="1" noChangeAspect="1"/>
          </p:cNvPicPr>
          <p:nvPr>
            <p:ph idx="1"/>
          </p:nvPr>
        </p:nvPicPr>
        <p:blipFill>
          <a:blip r:embed="rId2"/>
          <a:stretch>
            <a:fillRect/>
          </a:stretch>
        </p:blipFill>
        <p:spPr>
          <a:xfrm>
            <a:off x="179512" y="620688"/>
            <a:ext cx="8865288" cy="6038229"/>
          </a:xfrm>
          <a:prstGeom prst="rect">
            <a:avLst/>
          </a:prstGeom>
        </p:spPr>
      </p:pic>
      <p:sp>
        <p:nvSpPr>
          <p:cNvPr id="5" name="8 Elipse">
            <a:extLst>
              <a:ext uri="{FF2B5EF4-FFF2-40B4-BE49-F238E27FC236}">
                <a16:creationId xmlns="" xmlns:a16="http://schemas.microsoft.com/office/drawing/2014/main" id="{29D6AB03-C454-40FC-BF86-E98573D80D8C}"/>
              </a:ext>
            </a:extLst>
          </p:cNvPr>
          <p:cNvSpPr/>
          <p:nvPr/>
        </p:nvSpPr>
        <p:spPr>
          <a:xfrm>
            <a:off x="683568" y="4293096"/>
            <a:ext cx="144016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dirty="0"/>
              <a:t>|</a:t>
            </a:r>
          </a:p>
        </p:txBody>
      </p:sp>
    </p:spTree>
    <p:extLst>
      <p:ext uri="{BB962C8B-B14F-4D97-AF65-F5344CB8AC3E}">
        <p14:creationId xmlns:p14="http://schemas.microsoft.com/office/powerpoint/2010/main" val="3343493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D2718652-EEF9-458A-AAB0-30B339A63258}"/>
              </a:ext>
            </a:extLst>
          </p:cNvPr>
          <p:cNvSpPr>
            <a:spLocks noGrp="1"/>
          </p:cNvSpPr>
          <p:nvPr>
            <p:ph type="title"/>
          </p:nvPr>
        </p:nvSpPr>
        <p:spPr>
          <a:xfrm>
            <a:off x="457200" y="274638"/>
            <a:ext cx="8229600" cy="576262"/>
          </a:xfrm>
        </p:spPr>
        <p:txBody>
          <a:bodyPr>
            <a:normAutofit/>
          </a:bodyPr>
          <a:lstStyle/>
          <a:p>
            <a:pPr algn="ctr"/>
            <a:r>
              <a:rPr lang="es-MX" sz="2000" b="1" dirty="0"/>
              <a:t>7.- Análisis comparativo de Gastos. Se agrega</a:t>
            </a:r>
          </a:p>
        </p:txBody>
      </p:sp>
      <p:pic>
        <p:nvPicPr>
          <p:cNvPr id="4" name="Marcador de contenido 3">
            <a:extLst>
              <a:ext uri="{FF2B5EF4-FFF2-40B4-BE49-F238E27FC236}">
                <a16:creationId xmlns="" xmlns:a16="http://schemas.microsoft.com/office/drawing/2014/main" id="{B50938BA-FE53-443E-A5D9-334ABF682D45}"/>
              </a:ext>
            </a:extLst>
          </p:cNvPr>
          <p:cNvPicPr>
            <a:picLocks noGrp="1" noChangeAspect="1"/>
          </p:cNvPicPr>
          <p:nvPr>
            <p:ph idx="1"/>
          </p:nvPr>
        </p:nvPicPr>
        <p:blipFill>
          <a:blip r:embed="rId2"/>
          <a:stretch>
            <a:fillRect/>
          </a:stretch>
        </p:blipFill>
        <p:spPr>
          <a:xfrm>
            <a:off x="103023" y="692696"/>
            <a:ext cx="8925327" cy="6165304"/>
          </a:xfrm>
          <a:prstGeom prst="rect">
            <a:avLst/>
          </a:prstGeom>
        </p:spPr>
      </p:pic>
      <p:sp>
        <p:nvSpPr>
          <p:cNvPr id="5" name="8 Elipse">
            <a:extLst>
              <a:ext uri="{FF2B5EF4-FFF2-40B4-BE49-F238E27FC236}">
                <a16:creationId xmlns="" xmlns:a16="http://schemas.microsoft.com/office/drawing/2014/main" id="{1E93A4FC-57A8-4A66-AEE0-53B6B85680C6}"/>
              </a:ext>
            </a:extLst>
          </p:cNvPr>
          <p:cNvSpPr/>
          <p:nvPr/>
        </p:nvSpPr>
        <p:spPr>
          <a:xfrm>
            <a:off x="611560" y="4005064"/>
            <a:ext cx="2088232" cy="18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dirty="0"/>
              <a:t>|</a:t>
            </a:r>
          </a:p>
        </p:txBody>
      </p:sp>
    </p:spTree>
    <p:extLst>
      <p:ext uri="{BB962C8B-B14F-4D97-AF65-F5344CB8AC3E}">
        <p14:creationId xmlns:p14="http://schemas.microsoft.com/office/powerpoint/2010/main" val="3551122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49D1001D-7EC4-4FD2-9D7D-35FCCAB6E8C6}"/>
              </a:ext>
            </a:extLst>
          </p:cNvPr>
          <p:cNvSpPr>
            <a:spLocks noGrp="1"/>
          </p:cNvSpPr>
          <p:nvPr>
            <p:ph type="title"/>
          </p:nvPr>
        </p:nvSpPr>
        <p:spPr>
          <a:xfrm>
            <a:off x="457200" y="274638"/>
            <a:ext cx="8229600" cy="576262"/>
          </a:xfrm>
        </p:spPr>
        <p:txBody>
          <a:bodyPr>
            <a:normAutofit/>
          </a:bodyPr>
          <a:lstStyle/>
          <a:p>
            <a:pPr algn="ctr"/>
            <a:r>
              <a:rPr lang="es-MX" sz="2000" b="1" dirty="0"/>
              <a:t>7.- Análisis comparativo de Gastos. Se agrega</a:t>
            </a:r>
          </a:p>
        </p:txBody>
      </p:sp>
      <p:pic>
        <p:nvPicPr>
          <p:cNvPr id="4" name="Marcador de contenido 3">
            <a:extLst>
              <a:ext uri="{FF2B5EF4-FFF2-40B4-BE49-F238E27FC236}">
                <a16:creationId xmlns="" xmlns:a16="http://schemas.microsoft.com/office/drawing/2014/main" id="{F421A6B5-FC19-44B2-8153-7308FEACA784}"/>
              </a:ext>
            </a:extLst>
          </p:cNvPr>
          <p:cNvPicPr>
            <a:picLocks noGrp="1" noChangeAspect="1"/>
          </p:cNvPicPr>
          <p:nvPr>
            <p:ph idx="1"/>
          </p:nvPr>
        </p:nvPicPr>
        <p:blipFill>
          <a:blip r:embed="rId2"/>
          <a:stretch>
            <a:fillRect/>
          </a:stretch>
        </p:blipFill>
        <p:spPr>
          <a:xfrm>
            <a:off x="179512" y="692696"/>
            <a:ext cx="8837296" cy="6048672"/>
          </a:xfrm>
          <a:prstGeom prst="rect">
            <a:avLst/>
          </a:prstGeom>
        </p:spPr>
      </p:pic>
    </p:spTree>
    <p:extLst>
      <p:ext uri="{BB962C8B-B14F-4D97-AF65-F5344CB8AC3E}">
        <p14:creationId xmlns:p14="http://schemas.microsoft.com/office/powerpoint/2010/main" val="3164769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638C20BF-04AF-406F-B156-0634D56EE56C}"/>
              </a:ext>
            </a:extLst>
          </p:cNvPr>
          <p:cNvSpPr>
            <a:spLocks noGrp="1"/>
          </p:cNvSpPr>
          <p:nvPr>
            <p:ph type="title"/>
          </p:nvPr>
        </p:nvSpPr>
        <p:spPr>
          <a:xfrm>
            <a:off x="457200" y="44624"/>
            <a:ext cx="8229600" cy="634082"/>
          </a:xfrm>
        </p:spPr>
        <p:txBody>
          <a:bodyPr>
            <a:noAutofit/>
          </a:bodyPr>
          <a:lstStyle/>
          <a:p>
            <a:pPr algn="ctr"/>
            <a:r>
              <a:rPr lang="es-MX" sz="2000" b="1" dirty="0"/>
              <a:t>Anexo 8.- Análisis comparativo de las subcuentas del Resultado Integral de Financiamiento.- Se agrega</a:t>
            </a:r>
          </a:p>
        </p:txBody>
      </p:sp>
      <p:pic>
        <p:nvPicPr>
          <p:cNvPr id="4" name="Marcador de contenido 3">
            <a:extLst>
              <a:ext uri="{FF2B5EF4-FFF2-40B4-BE49-F238E27FC236}">
                <a16:creationId xmlns="" xmlns:a16="http://schemas.microsoft.com/office/drawing/2014/main" id="{17085078-C4BD-46D9-9401-C014C8CA6579}"/>
              </a:ext>
            </a:extLst>
          </p:cNvPr>
          <p:cNvPicPr>
            <a:picLocks noGrp="1" noChangeAspect="1"/>
          </p:cNvPicPr>
          <p:nvPr>
            <p:ph idx="1"/>
          </p:nvPr>
        </p:nvPicPr>
        <p:blipFill>
          <a:blip r:embed="rId2"/>
          <a:stretch>
            <a:fillRect/>
          </a:stretch>
        </p:blipFill>
        <p:spPr>
          <a:xfrm>
            <a:off x="179512" y="907592"/>
            <a:ext cx="8839302" cy="5833776"/>
          </a:xfrm>
          <a:prstGeom prst="rect">
            <a:avLst/>
          </a:prstGeom>
        </p:spPr>
      </p:pic>
      <p:sp>
        <p:nvSpPr>
          <p:cNvPr id="5" name="8 Elipse">
            <a:extLst>
              <a:ext uri="{FF2B5EF4-FFF2-40B4-BE49-F238E27FC236}">
                <a16:creationId xmlns="" xmlns:a16="http://schemas.microsoft.com/office/drawing/2014/main" id="{5EE3ECE4-DE32-4135-A672-225200882AC0}"/>
              </a:ext>
            </a:extLst>
          </p:cNvPr>
          <p:cNvSpPr/>
          <p:nvPr/>
        </p:nvSpPr>
        <p:spPr>
          <a:xfrm>
            <a:off x="457200" y="3717032"/>
            <a:ext cx="2242592" cy="2448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dirty="0"/>
              <a:t>|</a:t>
            </a:r>
          </a:p>
        </p:txBody>
      </p:sp>
    </p:spTree>
    <p:extLst>
      <p:ext uri="{BB962C8B-B14F-4D97-AF65-F5344CB8AC3E}">
        <p14:creationId xmlns:p14="http://schemas.microsoft.com/office/powerpoint/2010/main" val="2114496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631BC220-1961-42F7-B49B-C190077DC2AF}"/>
              </a:ext>
            </a:extLst>
          </p:cNvPr>
          <p:cNvSpPr>
            <a:spLocks noGrp="1"/>
          </p:cNvSpPr>
          <p:nvPr>
            <p:ph type="title"/>
          </p:nvPr>
        </p:nvSpPr>
        <p:spPr>
          <a:xfrm>
            <a:off x="304800" y="116632"/>
            <a:ext cx="8229600" cy="576071"/>
          </a:xfrm>
        </p:spPr>
        <p:txBody>
          <a:bodyPr>
            <a:noAutofit/>
          </a:bodyPr>
          <a:lstStyle/>
          <a:p>
            <a:pPr algn="ctr"/>
            <a:r>
              <a:rPr lang="es-MX" sz="2000" b="1" dirty="0"/>
              <a:t>Anexo 8.- Análisis comparativo de las subcuentas del Resultado Integral de Financiamiento.- Se agrega</a:t>
            </a:r>
          </a:p>
        </p:txBody>
      </p:sp>
      <p:pic>
        <p:nvPicPr>
          <p:cNvPr id="4" name="Marcador de contenido 3">
            <a:extLst>
              <a:ext uri="{FF2B5EF4-FFF2-40B4-BE49-F238E27FC236}">
                <a16:creationId xmlns="" xmlns:a16="http://schemas.microsoft.com/office/drawing/2014/main" id="{5BEA9970-FE90-45E1-BF96-51AADBBFF0CF}"/>
              </a:ext>
            </a:extLst>
          </p:cNvPr>
          <p:cNvPicPr>
            <a:picLocks noGrp="1" noChangeAspect="1"/>
          </p:cNvPicPr>
          <p:nvPr>
            <p:ph idx="1"/>
          </p:nvPr>
        </p:nvPicPr>
        <p:blipFill>
          <a:blip r:embed="rId2"/>
          <a:stretch>
            <a:fillRect/>
          </a:stretch>
        </p:blipFill>
        <p:spPr>
          <a:xfrm>
            <a:off x="179512" y="819176"/>
            <a:ext cx="8784976" cy="5922191"/>
          </a:xfrm>
          <a:prstGeom prst="rect">
            <a:avLst/>
          </a:prstGeom>
        </p:spPr>
      </p:pic>
      <p:sp>
        <p:nvSpPr>
          <p:cNvPr id="5" name="8 Elipse">
            <a:extLst>
              <a:ext uri="{FF2B5EF4-FFF2-40B4-BE49-F238E27FC236}">
                <a16:creationId xmlns="" xmlns:a16="http://schemas.microsoft.com/office/drawing/2014/main" id="{93E56257-B00B-4A02-A07D-A9882A9B022B}"/>
              </a:ext>
            </a:extLst>
          </p:cNvPr>
          <p:cNvSpPr/>
          <p:nvPr/>
        </p:nvSpPr>
        <p:spPr>
          <a:xfrm>
            <a:off x="611560" y="3140968"/>
            <a:ext cx="2242592" cy="27496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dirty="0"/>
              <a:t>|</a:t>
            </a:r>
          </a:p>
        </p:txBody>
      </p:sp>
    </p:spTree>
    <p:extLst>
      <p:ext uri="{BB962C8B-B14F-4D97-AF65-F5344CB8AC3E}">
        <p14:creationId xmlns:p14="http://schemas.microsoft.com/office/powerpoint/2010/main" val="314344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32C219A0-E362-4CB4-AEC7-70B68C60CF02}"/>
              </a:ext>
            </a:extLst>
          </p:cNvPr>
          <p:cNvSpPr>
            <a:spLocks noGrp="1"/>
          </p:cNvSpPr>
          <p:nvPr>
            <p:ph type="title"/>
          </p:nvPr>
        </p:nvSpPr>
        <p:spPr>
          <a:xfrm>
            <a:off x="539552" y="30904"/>
            <a:ext cx="8229600" cy="778098"/>
          </a:xfrm>
        </p:spPr>
        <p:txBody>
          <a:bodyPr>
            <a:normAutofit/>
          </a:bodyPr>
          <a:lstStyle/>
          <a:p>
            <a:pPr algn="ctr"/>
            <a:r>
              <a:rPr lang="es-MX" sz="2000" b="1" dirty="0"/>
              <a:t>Anexo 9.- Relación de contribuciones a cargo del contribuyente como sujeto directo o en su carácter de retenedor.- Sin Cambios</a:t>
            </a:r>
          </a:p>
        </p:txBody>
      </p:sp>
      <p:pic>
        <p:nvPicPr>
          <p:cNvPr id="4" name="Marcador de contenido 3">
            <a:extLst>
              <a:ext uri="{FF2B5EF4-FFF2-40B4-BE49-F238E27FC236}">
                <a16:creationId xmlns="" xmlns:a16="http://schemas.microsoft.com/office/drawing/2014/main" id="{369BF0BB-4181-4844-84D5-279ABAFC8E77}"/>
              </a:ext>
            </a:extLst>
          </p:cNvPr>
          <p:cNvPicPr>
            <a:picLocks noGrp="1" noChangeAspect="1"/>
          </p:cNvPicPr>
          <p:nvPr>
            <p:ph idx="1"/>
          </p:nvPr>
        </p:nvPicPr>
        <p:blipFill>
          <a:blip r:embed="rId2"/>
          <a:stretch>
            <a:fillRect/>
          </a:stretch>
        </p:blipFill>
        <p:spPr>
          <a:xfrm>
            <a:off x="179512" y="692696"/>
            <a:ext cx="8837296" cy="5976664"/>
          </a:xfrm>
          <a:prstGeom prst="rect">
            <a:avLst/>
          </a:prstGeom>
        </p:spPr>
      </p:pic>
    </p:spTree>
    <p:extLst>
      <p:ext uri="{BB962C8B-B14F-4D97-AF65-F5344CB8AC3E}">
        <p14:creationId xmlns:p14="http://schemas.microsoft.com/office/powerpoint/2010/main" val="42930495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5DB67B8A-4422-4E6A-9938-732331138A06}"/>
              </a:ext>
            </a:extLst>
          </p:cNvPr>
          <p:cNvSpPr>
            <a:spLocks noGrp="1"/>
          </p:cNvSpPr>
          <p:nvPr>
            <p:ph type="title"/>
          </p:nvPr>
        </p:nvSpPr>
        <p:spPr>
          <a:xfrm>
            <a:off x="467544" y="116632"/>
            <a:ext cx="8229600" cy="850106"/>
          </a:xfrm>
        </p:spPr>
        <p:txBody>
          <a:bodyPr>
            <a:normAutofit/>
          </a:bodyPr>
          <a:lstStyle/>
          <a:p>
            <a:pPr algn="ctr"/>
            <a:r>
              <a:rPr lang="es-MX" sz="2000" b="1" dirty="0"/>
              <a:t>Anexo 10.- Relación de contribuciones por pagar.- Sin cambio</a:t>
            </a:r>
          </a:p>
        </p:txBody>
      </p:sp>
      <p:pic>
        <p:nvPicPr>
          <p:cNvPr id="4" name="Marcador de contenido 3">
            <a:extLst>
              <a:ext uri="{FF2B5EF4-FFF2-40B4-BE49-F238E27FC236}">
                <a16:creationId xmlns="" xmlns:a16="http://schemas.microsoft.com/office/drawing/2014/main" id="{F1507DF0-0903-4853-B150-AE04A7C0F0C6}"/>
              </a:ext>
            </a:extLst>
          </p:cNvPr>
          <p:cNvPicPr>
            <a:picLocks noGrp="1" noChangeAspect="1"/>
          </p:cNvPicPr>
          <p:nvPr>
            <p:ph idx="1"/>
          </p:nvPr>
        </p:nvPicPr>
        <p:blipFill>
          <a:blip r:embed="rId2"/>
          <a:stretch>
            <a:fillRect/>
          </a:stretch>
        </p:blipFill>
        <p:spPr>
          <a:xfrm>
            <a:off x="179512" y="692696"/>
            <a:ext cx="8837296" cy="6048672"/>
          </a:xfrm>
          <a:prstGeom prst="rect">
            <a:avLst/>
          </a:prstGeom>
        </p:spPr>
      </p:pic>
    </p:spTree>
    <p:extLst>
      <p:ext uri="{BB962C8B-B14F-4D97-AF65-F5344CB8AC3E}">
        <p14:creationId xmlns:p14="http://schemas.microsoft.com/office/powerpoint/2010/main" val="46905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4736D785-86E2-574C-A670-872FC50050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476672"/>
            <a:ext cx="8352928" cy="5976664"/>
          </a:xfrm>
        </p:spPr>
      </p:pic>
    </p:spTree>
    <p:extLst>
      <p:ext uri="{BB962C8B-B14F-4D97-AF65-F5344CB8AC3E}">
        <p14:creationId xmlns:p14="http://schemas.microsoft.com/office/powerpoint/2010/main" val="11454524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7D6C4E79-C360-459C-A052-3E215EA46870}"/>
              </a:ext>
            </a:extLst>
          </p:cNvPr>
          <p:cNvSpPr>
            <a:spLocks noGrp="1"/>
          </p:cNvSpPr>
          <p:nvPr>
            <p:ph type="title"/>
          </p:nvPr>
        </p:nvSpPr>
        <p:spPr>
          <a:xfrm>
            <a:off x="611560" y="0"/>
            <a:ext cx="8229600" cy="706090"/>
          </a:xfrm>
        </p:spPr>
        <p:txBody>
          <a:bodyPr>
            <a:normAutofit/>
          </a:bodyPr>
          <a:lstStyle/>
          <a:p>
            <a:pPr algn="ctr"/>
            <a:r>
              <a:rPr lang="es-MX" sz="2000" b="1" dirty="0"/>
              <a:t>Anexo 11.- Conciliación entre el resultado contable y fiscal para efectos del Impuesto Sobre la Renta. Se agrega</a:t>
            </a:r>
          </a:p>
        </p:txBody>
      </p:sp>
      <p:pic>
        <p:nvPicPr>
          <p:cNvPr id="4" name="Marcador de contenido 3">
            <a:extLst>
              <a:ext uri="{FF2B5EF4-FFF2-40B4-BE49-F238E27FC236}">
                <a16:creationId xmlns="" xmlns:a16="http://schemas.microsoft.com/office/drawing/2014/main" id="{DF43B63F-49D2-47F1-A66F-D2B962867B9B}"/>
              </a:ext>
            </a:extLst>
          </p:cNvPr>
          <p:cNvPicPr>
            <a:picLocks noGrp="1" noChangeAspect="1"/>
          </p:cNvPicPr>
          <p:nvPr>
            <p:ph idx="1"/>
          </p:nvPr>
        </p:nvPicPr>
        <p:blipFill>
          <a:blip r:embed="rId2"/>
          <a:stretch>
            <a:fillRect/>
          </a:stretch>
        </p:blipFill>
        <p:spPr>
          <a:xfrm>
            <a:off x="179512" y="715250"/>
            <a:ext cx="8856984" cy="6026118"/>
          </a:xfrm>
          <a:prstGeom prst="rect">
            <a:avLst/>
          </a:prstGeom>
        </p:spPr>
      </p:pic>
    </p:spTree>
    <p:extLst>
      <p:ext uri="{BB962C8B-B14F-4D97-AF65-F5344CB8AC3E}">
        <p14:creationId xmlns:p14="http://schemas.microsoft.com/office/powerpoint/2010/main" val="1044182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4549C041-8E41-4FA6-A7FD-5A5932DFBD27}"/>
              </a:ext>
            </a:extLst>
          </p:cNvPr>
          <p:cNvSpPr>
            <a:spLocks noGrp="1"/>
          </p:cNvSpPr>
          <p:nvPr>
            <p:ph type="title"/>
          </p:nvPr>
        </p:nvSpPr>
        <p:spPr>
          <a:xfrm>
            <a:off x="304832" y="22904"/>
            <a:ext cx="8229600" cy="706090"/>
          </a:xfrm>
        </p:spPr>
        <p:txBody>
          <a:bodyPr>
            <a:normAutofit/>
          </a:bodyPr>
          <a:lstStyle/>
          <a:p>
            <a:pPr algn="ctr"/>
            <a:r>
              <a:rPr lang="es-MX" sz="2000" b="1" dirty="0"/>
              <a:t>Anexo 11.- Conciliación entre el resultado contable y fiscal para efectos del Impuesto Sobre la Renta. Se agrega</a:t>
            </a:r>
          </a:p>
        </p:txBody>
      </p:sp>
      <p:pic>
        <p:nvPicPr>
          <p:cNvPr id="4" name="Marcador de contenido 3">
            <a:extLst>
              <a:ext uri="{FF2B5EF4-FFF2-40B4-BE49-F238E27FC236}">
                <a16:creationId xmlns="" xmlns:a16="http://schemas.microsoft.com/office/drawing/2014/main" id="{337A330C-5950-4A61-88CA-5407435CBDCC}"/>
              </a:ext>
            </a:extLst>
          </p:cNvPr>
          <p:cNvPicPr>
            <a:picLocks noGrp="1" noChangeAspect="1"/>
          </p:cNvPicPr>
          <p:nvPr>
            <p:ph idx="1"/>
          </p:nvPr>
        </p:nvPicPr>
        <p:blipFill>
          <a:blip r:embed="rId2"/>
          <a:stretch>
            <a:fillRect/>
          </a:stretch>
        </p:blipFill>
        <p:spPr>
          <a:xfrm>
            <a:off x="179512" y="702722"/>
            <a:ext cx="8856984" cy="5966638"/>
          </a:xfrm>
          <a:prstGeom prst="rect">
            <a:avLst/>
          </a:prstGeom>
        </p:spPr>
      </p:pic>
    </p:spTree>
    <p:extLst>
      <p:ext uri="{BB962C8B-B14F-4D97-AF65-F5344CB8AC3E}">
        <p14:creationId xmlns:p14="http://schemas.microsoft.com/office/powerpoint/2010/main" val="1282275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4624"/>
            <a:ext cx="8229600" cy="706090"/>
          </a:xfrm>
        </p:spPr>
        <p:txBody>
          <a:bodyPr>
            <a:normAutofit/>
          </a:bodyPr>
          <a:lstStyle/>
          <a:p>
            <a:pPr algn="ctr"/>
            <a:r>
              <a:rPr lang="es-MX" sz="2000" b="1" dirty="0"/>
              <a:t>Anexo 11.- Conciliación entre el resultado contable y fiscal para efectos del Impuesto Sobre la Renta. Se elimina</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79512" y="750714"/>
            <a:ext cx="8856984" cy="5918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039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B5F48E7C-D21A-4FA0-8681-2FC0278AFEA2}"/>
              </a:ext>
            </a:extLst>
          </p:cNvPr>
          <p:cNvSpPr>
            <a:spLocks noGrp="1"/>
          </p:cNvSpPr>
          <p:nvPr>
            <p:ph type="title"/>
          </p:nvPr>
        </p:nvSpPr>
        <p:spPr>
          <a:xfrm>
            <a:off x="467544" y="116632"/>
            <a:ext cx="8229600" cy="706090"/>
          </a:xfrm>
        </p:spPr>
        <p:txBody>
          <a:bodyPr>
            <a:normAutofit/>
          </a:bodyPr>
          <a:lstStyle/>
          <a:p>
            <a:pPr algn="ctr"/>
            <a:r>
              <a:rPr lang="es-MX" sz="2000" b="1" dirty="0"/>
              <a:t>Anexo 11.- Conciliación entre el resultado contable y fiscal para efectos del Impuesto Sobre la Renta. Se agrega</a:t>
            </a:r>
          </a:p>
        </p:txBody>
      </p:sp>
      <p:pic>
        <p:nvPicPr>
          <p:cNvPr id="4" name="Marcador de contenido 3">
            <a:extLst>
              <a:ext uri="{FF2B5EF4-FFF2-40B4-BE49-F238E27FC236}">
                <a16:creationId xmlns="" xmlns:a16="http://schemas.microsoft.com/office/drawing/2014/main" id="{7689F0E1-94FB-4470-BDD8-8BFC8EE045B3}"/>
              </a:ext>
            </a:extLst>
          </p:cNvPr>
          <p:cNvPicPr>
            <a:picLocks noGrp="1" noChangeAspect="1"/>
          </p:cNvPicPr>
          <p:nvPr>
            <p:ph idx="1"/>
          </p:nvPr>
        </p:nvPicPr>
        <p:blipFill>
          <a:blip r:embed="rId2"/>
          <a:stretch>
            <a:fillRect/>
          </a:stretch>
        </p:blipFill>
        <p:spPr>
          <a:xfrm>
            <a:off x="179512" y="822722"/>
            <a:ext cx="8856984" cy="5918646"/>
          </a:xfrm>
          <a:prstGeom prst="rect">
            <a:avLst/>
          </a:prstGeom>
        </p:spPr>
      </p:pic>
    </p:spTree>
    <p:extLst>
      <p:ext uri="{BB962C8B-B14F-4D97-AF65-F5344CB8AC3E}">
        <p14:creationId xmlns:p14="http://schemas.microsoft.com/office/powerpoint/2010/main" val="906214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D588F95B-CF65-4A1D-8E8B-D6A76CA1D181}"/>
              </a:ext>
            </a:extLst>
          </p:cNvPr>
          <p:cNvSpPr>
            <a:spLocks noGrp="1"/>
          </p:cNvSpPr>
          <p:nvPr>
            <p:ph type="title"/>
          </p:nvPr>
        </p:nvSpPr>
        <p:spPr>
          <a:xfrm>
            <a:off x="467544" y="116632"/>
            <a:ext cx="8229600" cy="562074"/>
          </a:xfrm>
        </p:spPr>
        <p:txBody>
          <a:bodyPr>
            <a:normAutofit fontScale="90000"/>
          </a:bodyPr>
          <a:lstStyle/>
          <a:p>
            <a:pPr algn="ctr"/>
            <a:r>
              <a:rPr lang="es-MX" sz="2000" b="1" dirty="0"/>
              <a:t>Anexo 11.- Conciliación entre el resultado contable y fiscal para efectos del Impuesto Sobre la Renta. Se agrega</a:t>
            </a:r>
          </a:p>
        </p:txBody>
      </p:sp>
      <p:pic>
        <p:nvPicPr>
          <p:cNvPr id="4" name="Marcador de contenido 3">
            <a:extLst>
              <a:ext uri="{FF2B5EF4-FFF2-40B4-BE49-F238E27FC236}">
                <a16:creationId xmlns="" xmlns:a16="http://schemas.microsoft.com/office/drawing/2014/main" id="{7C787F41-8E01-4BEF-B6C4-FB6E5E811A61}"/>
              </a:ext>
            </a:extLst>
          </p:cNvPr>
          <p:cNvPicPr>
            <a:picLocks noGrp="1" noChangeAspect="1"/>
          </p:cNvPicPr>
          <p:nvPr>
            <p:ph idx="1"/>
          </p:nvPr>
        </p:nvPicPr>
        <p:blipFill>
          <a:blip r:embed="rId2"/>
          <a:stretch>
            <a:fillRect/>
          </a:stretch>
        </p:blipFill>
        <p:spPr>
          <a:xfrm>
            <a:off x="179512" y="836712"/>
            <a:ext cx="8856984" cy="5904656"/>
          </a:xfrm>
          <a:prstGeom prst="rect">
            <a:avLst/>
          </a:prstGeom>
        </p:spPr>
      </p:pic>
    </p:spTree>
    <p:extLst>
      <p:ext uri="{BB962C8B-B14F-4D97-AF65-F5344CB8AC3E}">
        <p14:creationId xmlns:p14="http://schemas.microsoft.com/office/powerpoint/2010/main" val="1536937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0D65D334-63F2-4E35-97CB-95DB2733E0DD}"/>
              </a:ext>
            </a:extLst>
          </p:cNvPr>
          <p:cNvSpPr>
            <a:spLocks noGrp="1"/>
          </p:cNvSpPr>
          <p:nvPr>
            <p:ph type="title"/>
          </p:nvPr>
        </p:nvSpPr>
        <p:spPr>
          <a:xfrm>
            <a:off x="395536" y="0"/>
            <a:ext cx="8229600" cy="706090"/>
          </a:xfrm>
        </p:spPr>
        <p:txBody>
          <a:bodyPr>
            <a:normAutofit/>
          </a:bodyPr>
          <a:lstStyle/>
          <a:p>
            <a:pPr algn="ctr"/>
            <a:r>
              <a:rPr lang="es-MX" sz="2000" b="1" dirty="0"/>
              <a:t>Anexo 12.- Operaciones financieras derivadas contratadas con residentes en el extranjero.- Sin Cambios</a:t>
            </a:r>
          </a:p>
        </p:txBody>
      </p:sp>
      <p:pic>
        <p:nvPicPr>
          <p:cNvPr id="4" name="Marcador de contenido 3">
            <a:extLst>
              <a:ext uri="{FF2B5EF4-FFF2-40B4-BE49-F238E27FC236}">
                <a16:creationId xmlns="" xmlns:a16="http://schemas.microsoft.com/office/drawing/2014/main" id="{6D6E2E84-756A-4326-BEB0-BB2122626717}"/>
              </a:ext>
            </a:extLst>
          </p:cNvPr>
          <p:cNvPicPr>
            <a:picLocks noGrp="1" noChangeAspect="1"/>
          </p:cNvPicPr>
          <p:nvPr>
            <p:ph idx="1"/>
          </p:nvPr>
        </p:nvPicPr>
        <p:blipFill>
          <a:blip r:embed="rId2"/>
          <a:stretch>
            <a:fillRect/>
          </a:stretch>
        </p:blipFill>
        <p:spPr>
          <a:xfrm>
            <a:off x="179512" y="696962"/>
            <a:ext cx="8856984" cy="6044406"/>
          </a:xfrm>
          <a:prstGeom prst="rect">
            <a:avLst/>
          </a:prstGeom>
        </p:spPr>
      </p:pic>
    </p:spTree>
    <p:extLst>
      <p:ext uri="{BB962C8B-B14F-4D97-AF65-F5344CB8AC3E}">
        <p14:creationId xmlns:p14="http://schemas.microsoft.com/office/powerpoint/2010/main" val="1902115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CB7177E6-09DF-4B4B-A531-DB6765ED52FD}"/>
              </a:ext>
            </a:extLst>
          </p:cNvPr>
          <p:cNvSpPr>
            <a:spLocks noGrp="1"/>
          </p:cNvSpPr>
          <p:nvPr>
            <p:ph type="title"/>
          </p:nvPr>
        </p:nvSpPr>
        <p:spPr>
          <a:xfrm>
            <a:off x="611560" y="44624"/>
            <a:ext cx="8229600" cy="778098"/>
          </a:xfrm>
        </p:spPr>
        <p:txBody>
          <a:bodyPr>
            <a:normAutofit/>
          </a:bodyPr>
          <a:lstStyle/>
          <a:p>
            <a:pPr algn="ctr"/>
            <a:r>
              <a:rPr lang="es-MX" sz="2000" b="1" dirty="0"/>
              <a:t>Anexo 13.- Inversiones permanentes subsidiarias, asociadas </a:t>
            </a:r>
            <a:r>
              <a:rPr lang="es-MX" sz="2000" b="1" dirty="0" smtClean="0"/>
              <a:t>y </a:t>
            </a:r>
            <a:r>
              <a:rPr lang="es-MX" sz="2000" b="1" dirty="0"/>
              <a:t>afiliadas residentes en el extranjero.- Sin cambios</a:t>
            </a:r>
          </a:p>
        </p:txBody>
      </p:sp>
      <p:pic>
        <p:nvPicPr>
          <p:cNvPr id="4" name="Marcador de contenido 3">
            <a:extLst>
              <a:ext uri="{FF2B5EF4-FFF2-40B4-BE49-F238E27FC236}">
                <a16:creationId xmlns="" xmlns:a16="http://schemas.microsoft.com/office/drawing/2014/main" id="{B2810EFD-F85E-48F2-B855-06EC194BC5B3}"/>
              </a:ext>
            </a:extLst>
          </p:cNvPr>
          <p:cNvPicPr>
            <a:picLocks noGrp="1" noChangeAspect="1"/>
          </p:cNvPicPr>
          <p:nvPr>
            <p:ph idx="1"/>
          </p:nvPr>
        </p:nvPicPr>
        <p:blipFill>
          <a:blip r:embed="rId2"/>
          <a:stretch>
            <a:fillRect/>
          </a:stretch>
        </p:blipFill>
        <p:spPr>
          <a:xfrm>
            <a:off x="251520" y="1052736"/>
            <a:ext cx="8345521" cy="5530626"/>
          </a:xfrm>
          <a:prstGeom prst="rect">
            <a:avLst/>
          </a:prstGeom>
        </p:spPr>
      </p:pic>
    </p:spTree>
    <p:extLst>
      <p:ext uri="{BB962C8B-B14F-4D97-AF65-F5344CB8AC3E}">
        <p14:creationId xmlns:p14="http://schemas.microsoft.com/office/powerpoint/2010/main" val="262039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CC2FCA02-664C-4AB1-A525-86220A832352}"/>
              </a:ext>
            </a:extLst>
          </p:cNvPr>
          <p:cNvSpPr>
            <a:spLocks noGrp="1"/>
          </p:cNvSpPr>
          <p:nvPr>
            <p:ph type="title"/>
          </p:nvPr>
        </p:nvSpPr>
        <p:spPr>
          <a:xfrm>
            <a:off x="367441" y="0"/>
            <a:ext cx="8229600" cy="706090"/>
          </a:xfrm>
        </p:spPr>
        <p:txBody>
          <a:bodyPr>
            <a:normAutofit/>
          </a:bodyPr>
          <a:lstStyle/>
          <a:p>
            <a:pPr algn="ctr"/>
            <a:r>
              <a:rPr lang="es-MX" sz="2000" b="1" dirty="0"/>
              <a:t>Anexo 14.- Socios o accionistas que tuvieron acciones o partes sociales.- Sin cambios </a:t>
            </a:r>
          </a:p>
        </p:txBody>
      </p:sp>
      <p:pic>
        <p:nvPicPr>
          <p:cNvPr id="4" name="Marcador de contenido 3">
            <a:extLst>
              <a:ext uri="{FF2B5EF4-FFF2-40B4-BE49-F238E27FC236}">
                <a16:creationId xmlns="" xmlns:a16="http://schemas.microsoft.com/office/drawing/2014/main" id="{B21FD418-764B-4F1F-B7C2-3E700DD7ADB1}"/>
              </a:ext>
            </a:extLst>
          </p:cNvPr>
          <p:cNvPicPr>
            <a:picLocks noGrp="1" noChangeAspect="1"/>
          </p:cNvPicPr>
          <p:nvPr>
            <p:ph idx="1"/>
          </p:nvPr>
        </p:nvPicPr>
        <p:blipFill>
          <a:blip r:embed="rId2"/>
          <a:stretch>
            <a:fillRect/>
          </a:stretch>
        </p:blipFill>
        <p:spPr>
          <a:xfrm>
            <a:off x="179512" y="692378"/>
            <a:ext cx="8856984" cy="5976982"/>
          </a:xfrm>
          <a:prstGeom prst="rect">
            <a:avLst/>
          </a:prstGeom>
        </p:spPr>
      </p:pic>
    </p:spTree>
    <p:extLst>
      <p:ext uri="{BB962C8B-B14F-4D97-AF65-F5344CB8AC3E}">
        <p14:creationId xmlns:p14="http://schemas.microsoft.com/office/powerpoint/2010/main" val="1907587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1FBF61E7-524B-4838-8242-2832A712233C}"/>
              </a:ext>
            </a:extLst>
          </p:cNvPr>
          <p:cNvSpPr>
            <a:spLocks noGrp="1"/>
          </p:cNvSpPr>
          <p:nvPr>
            <p:ph type="title"/>
          </p:nvPr>
        </p:nvSpPr>
        <p:spPr>
          <a:xfrm>
            <a:off x="251520" y="0"/>
            <a:ext cx="8784976" cy="1340768"/>
          </a:xfrm>
        </p:spPr>
        <p:txBody>
          <a:bodyPr>
            <a:noAutofit/>
          </a:bodyPr>
          <a:lstStyle/>
          <a:p>
            <a:pPr algn="ctr"/>
            <a:r>
              <a:rPr lang="es-MX" sz="2000" b="1" dirty="0"/>
              <a:t>Anexo 15.- Conciliación entre los ingresos dictaminados según estado de resultado integral y los acumulados para efectos del impuesto sobre la renta y el total de actos o actividades para efectos del impuesto al valor agregado.-  Sin cambios</a:t>
            </a:r>
          </a:p>
        </p:txBody>
      </p:sp>
      <p:pic>
        <p:nvPicPr>
          <p:cNvPr id="4" name="Marcador de contenido 3">
            <a:extLst>
              <a:ext uri="{FF2B5EF4-FFF2-40B4-BE49-F238E27FC236}">
                <a16:creationId xmlns="" xmlns:a16="http://schemas.microsoft.com/office/drawing/2014/main" id="{98599827-C86B-4AC0-88AF-64CBA1A8ABF4}"/>
              </a:ext>
            </a:extLst>
          </p:cNvPr>
          <p:cNvPicPr>
            <a:picLocks noGrp="1" noChangeAspect="1"/>
          </p:cNvPicPr>
          <p:nvPr>
            <p:ph idx="1"/>
          </p:nvPr>
        </p:nvPicPr>
        <p:blipFill>
          <a:blip r:embed="rId3"/>
          <a:stretch>
            <a:fillRect/>
          </a:stretch>
        </p:blipFill>
        <p:spPr>
          <a:xfrm>
            <a:off x="152104" y="1340768"/>
            <a:ext cx="8856984" cy="5328592"/>
          </a:xfrm>
          <a:prstGeom prst="rect">
            <a:avLst/>
          </a:prstGeom>
        </p:spPr>
      </p:pic>
    </p:spTree>
    <p:extLst>
      <p:ext uri="{BB962C8B-B14F-4D97-AF65-F5344CB8AC3E}">
        <p14:creationId xmlns:p14="http://schemas.microsoft.com/office/powerpoint/2010/main" val="16172977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416839B8-1844-4770-BC22-8DBF2242A7E7}"/>
              </a:ext>
            </a:extLst>
          </p:cNvPr>
          <p:cNvSpPr>
            <a:spLocks noGrp="1"/>
          </p:cNvSpPr>
          <p:nvPr>
            <p:ph type="title"/>
          </p:nvPr>
        </p:nvSpPr>
        <p:spPr>
          <a:xfrm>
            <a:off x="323528" y="116632"/>
            <a:ext cx="8661648" cy="634082"/>
          </a:xfrm>
        </p:spPr>
        <p:txBody>
          <a:bodyPr>
            <a:normAutofit/>
          </a:bodyPr>
          <a:lstStyle/>
          <a:p>
            <a:pPr algn="ctr"/>
            <a:r>
              <a:rPr lang="es-MX" sz="2000" b="1" dirty="0"/>
              <a:t>Nexo 16.- Operaciones con partes relacionadas.- Sin cambios</a:t>
            </a:r>
          </a:p>
        </p:txBody>
      </p:sp>
      <p:pic>
        <p:nvPicPr>
          <p:cNvPr id="6" name="Marcador de contenido 5">
            <a:extLst>
              <a:ext uri="{FF2B5EF4-FFF2-40B4-BE49-F238E27FC236}">
                <a16:creationId xmlns="" xmlns:a16="http://schemas.microsoft.com/office/drawing/2014/main" id="{38CA45B6-1603-4A55-B85D-4B5FE8C72CFA}"/>
              </a:ext>
            </a:extLst>
          </p:cNvPr>
          <p:cNvPicPr>
            <a:picLocks noGrp="1" noChangeAspect="1"/>
          </p:cNvPicPr>
          <p:nvPr>
            <p:ph idx="1"/>
          </p:nvPr>
        </p:nvPicPr>
        <p:blipFill>
          <a:blip r:embed="rId2"/>
          <a:stretch>
            <a:fillRect/>
          </a:stretch>
        </p:blipFill>
        <p:spPr>
          <a:xfrm>
            <a:off x="179512" y="620688"/>
            <a:ext cx="8805664" cy="6048672"/>
          </a:xfrm>
          <a:prstGeom prst="rect">
            <a:avLst/>
          </a:prstGeom>
        </p:spPr>
      </p:pic>
    </p:spTree>
    <p:extLst>
      <p:ext uri="{BB962C8B-B14F-4D97-AF65-F5344CB8AC3E}">
        <p14:creationId xmlns:p14="http://schemas.microsoft.com/office/powerpoint/2010/main" val="2171655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16632"/>
            <a:ext cx="7653536" cy="780696"/>
          </a:xfrm>
        </p:spPr>
        <p:txBody>
          <a:bodyPr>
            <a:normAutofit/>
          </a:bodyPr>
          <a:lstStyle/>
          <a:p>
            <a:pPr algn="ctr"/>
            <a:r>
              <a:rPr lang="es-MX" sz="2400" b="1" dirty="0"/>
              <a:t>APLICACIÓN DE LA DISPOSICIONES FISCALES 2014</a:t>
            </a:r>
          </a:p>
        </p:txBody>
      </p:sp>
      <p:sp>
        <p:nvSpPr>
          <p:cNvPr id="3" name="2 Marcador de contenido"/>
          <p:cNvSpPr>
            <a:spLocks noGrp="1"/>
          </p:cNvSpPr>
          <p:nvPr>
            <p:ph idx="1"/>
          </p:nvPr>
        </p:nvSpPr>
        <p:spPr>
          <a:xfrm>
            <a:off x="467544" y="1340768"/>
            <a:ext cx="8229600" cy="4623792"/>
          </a:xfrm>
        </p:spPr>
        <p:txBody>
          <a:bodyPr>
            <a:normAutofit/>
          </a:bodyPr>
          <a:lstStyle/>
          <a:p>
            <a:r>
              <a:rPr lang="es-ES" dirty="0">
                <a:solidFill>
                  <a:schemeClr val="tx1">
                    <a:lumMod val="95000"/>
                    <a:lumOff val="5000"/>
                  </a:schemeClr>
                </a:solidFill>
              </a:rPr>
              <a:t>Art 32-A CFF </a:t>
            </a:r>
          </a:p>
          <a:p>
            <a:pPr>
              <a:buNone/>
            </a:pPr>
            <a:endParaRPr lang="es-MX" sz="1000" dirty="0">
              <a:solidFill>
                <a:schemeClr val="tx1">
                  <a:lumMod val="95000"/>
                  <a:lumOff val="5000"/>
                </a:schemeClr>
              </a:solidFill>
            </a:endParaRPr>
          </a:p>
          <a:p>
            <a:pPr algn="just"/>
            <a:r>
              <a:rPr lang="es-ES" dirty="0">
                <a:solidFill>
                  <a:schemeClr val="tx1">
                    <a:lumMod val="95000"/>
                    <a:lumOff val="5000"/>
                  </a:schemeClr>
                </a:solidFill>
              </a:rPr>
              <a:t>Las personas físicas y las personas Morales  </a:t>
            </a:r>
            <a:endParaRPr lang="es-MX" dirty="0">
              <a:solidFill>
                <a:schemeClr val="tx1">
                  <a:lumMod val="95000"/>
                  <a:lumOff val="5000"/>
                </a:schemeClr>
              </a:solidFill>
            </a:endParaRPr>
          </a:p>
          <a:p>
            <a:pPr lvl="0" algn="just"/>
            <a:r>
              <a:rPr lang="es-ES" dirty="0">
                <a:solidFill>
                  <a:schemeClr val="tx1">
                    <a:lumMod val="95000"/>
                    <a:lumOff val="5000"/>
                  </a:schemeClr>
                </a:solidFill>
              </a:rPr>
              <a:t>Ingresos superiores a $ 109’990,000.00</a:t>
            </a:r>
            <a:endParaRPr lang="es-MX" dirty="0">
              <a:solidFill>
                <a:schemeClr val="tx1">
                  <a:lumMod val="95000"/>
                  <a:lumOff val="5000"/>
                </a:schemeClr>
              </a:solidFill>
            </a:endParaRPr>
          </a:p>
          <a:p>
            <a:pPr lvl="0" algn="just"/>
            <a:r>
              <a:rPr lang="es-ES" dirty="0">
                <a:solidFill>
                  <a:schemeClr val="tx1">
                    <a:lumMod val="95000"/>
                    <a:lumOff val="5000"/>
                  </a:schemeClr>
                </a:solidFill>
              </a:rPr>
              <a:t>Activos superiores a $ 86’892,100.00 </a:t>
            </a:r>
            <a:endParaRPr lang="es-MX" dirty="0">
              <a:solidFill>
                <a:schemeClr val="tx1">
                  <a:lumMod val="95000"/>
                  <a:lumOff val="5000"/>
                </a:schemeClr>
              </a:solidFill>
            </a:endParaRPr>
          </a:p>
          <a:p>
            <a:pPr lvl="0" algn="just"/>
            <a:r>
              <a:rPr lang="es-ES" dirty="0">
                <a:solidFill>
                  <a:schemeClr val="tx1">
                    <a:lumMod val="95000"/>
                    <a:lumOff val="5000"/>
                  </a:schemeClr>
                </a:solidFill>
              </a:rPr>
              <a:t>Por lo menos 300 trabajadores en cada uno de los meses del ejercicio anterior.</a:t>
            </a:r>
          </a:p>
          <a:p>
            <a:pPr lvl="0"/>
            <a:endParaRPr lang="es-ES" dirty="0">
              <a:solidFill>
                <a:schemeClr val="tx1">
                  <a:lumMod val="95000"/>
                  <a:lumOff val="5000"/>
                </a:schemeClr>
              </a:solidFill>
            </a:endParaRPr>
          </a:p>
          <a:p>
            <a:pPr lvl="0" algn="just"/>
            <a:r>
              <a:rPr lang="es-ES" dirty="0">
                <a:solidFill>
                  <a:schemeClr val="tx1">
                    <a:lumMod val="95000"/>
                    <a:lumOff val="5000"/>
                  </a:schemeClr>
                </a:solidFill>
              </a:rPr>
              <a:t>Los contribuyentes que opten por hacer dictaminar sus estados financieros, lo manifestarán al presentar la declaración del ejercicio del impuesto sobre la renta que corresponda al ejercicio por el que se ejerza la opción</a:t>
            </a:r>
            <a:endParaRPr lang="es-MX" dirty="0">
              <a:solidFill>
                <a:schemeClr val="tx1">
                  <a:lumMod val="95000"/>
                  <a:lumOff val="5000"/>
                </a:schemeClr>
              </a:solidFill>
            </a:endParaRPr>
          </a:p>
          <a:p>
            <a:pPr algn="just"/>
            <a:endParaRPr lang="es-MX" dirty="0">
              <a:solidFill>
                <a:schemeClr val="tx1">
                  <a:lumMod val="95000"/>
                  <a:lumOff val="5000"/>
                </a:schemeClr>
              </a:solidFill>
            </a:endParaRPr>
          </a:p>
        </p:txBody>
      </p:sp>
    </p:spTree>
    <p:extLst>
      <p:ext uri="{BB962C8B-B14F-4D97-AF65-F5344CB8AC3E}">
        <p14:creationId xmlns:p14="http://schemas.microsoft.com/office/powerpoint/2010/main" val="11653494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A190EE6C-CB52-4E04-A4CE-542C3208E21D}"/>
              </a:ext>
            </a:extLst>
          </p:cNvPr>
          <p:cNvSpPr>
            <a:spLocks noGrp="1"/>
          </p:cNvSpPr>
          <p:nvPr>
            <p:ph type="title"/>
          </p:nvPr>
        </p:nvSpPr>
        <p:spPr>
          <a:xfrm>
            <a:off x="251520" y="0"/>
            <a:ext cx="8640960" cy="836712"/>
          </a:xfrm>
        </p:spPr>
        <p:txBody>
          <a:bodyPr>
            <a:normAutofit/>
          </a:bodyPr>
          <a:lstStyle/>
          <a:p>
            <a:pPr algn="ctr"/>
            <a:r>
              <a:rPr lang="es-MX" sz="2000" b="1" dirty="0"/>
              <a:t>Anexo 17.- Información del contribuyente sobre sus partes relacionadas.- Sin cambios</a:t>
            </a:r>
          </a:p>
        </p:txBody>
      </p:sp>
      <p:pic>
        <p:nvPicPr>
          <p:cNvPr id="4" name="Marcador de contenido 3">
            <a:extLst>
              <a:ext uri="{FF2B5EF4-FFF2-40B4-BE49-F238E27FC236}">
                <a16:creationId xmlns="" xmlns:a16="http://schemas.microsoft.com/office/drawing/2014/main" id="{D11B26B7-2A80-4CE5-9D91-E688A35A4F99}"/>
              </a:ext>
            </a:extLst>
          </p:cNvPr>
          <p:cNvPicPr>
            <a:picLocks noGrp="1" noChangeAspect="1"/>
          </p:cNvPicPr>
          <p:nvPr>
            <p:ph idx="1"/>
          </p:nvPr>
        </p:nvPicPr>
        <p:blipFill>
          <a:blip r:embed="rId2"/>
          <a:stretch>
            <a:fillRect/>
          </a:stretch>
        </p:blipFill>
        <p:spPr>
          <a:xfrm>
            <a:off x="179512" y="692696"/>
            <a:ext cx="8856984" cy="5904656"/>
          </a:xfrm>
          <a:prstGeom prst="rect">
            <a:avLst/>
          </a:prstGeom>
        </p:spPr>
      </p:pic>
    </p:spTree>
    <p:extLst>
      <p:ext uri="{BB962C8B-B14F-4D97-AF65-F5344CB8AC3E}">
        <p14:creationId xmlns:p14="http://schemas.microsoft.com/office/powerpoint/2010/main" val="26033909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5586C320-BB28-41A6-8F00-1B77D9171EBC}"/>
              </a:ext>
            </a:extLst>
          </p:cNvPr>
          <p:cNvSpPr>
            <a:spLocks noGrp="1"/>
          </p:cNvSpPr>
          <p:nvPr>
            <p:ph type="title"/>
          </p:nvPr>
        </p:nvSpPr>
        <p:spPr>
          <a:xfrm>
            <a:off x="1259632" y="116632"/>
            <a:ext cx="6589199" cy="404664"/>
          </a:xfrm>
        </p:spPr>
        <p:txBody>
          <a:bodyPr>
            <a:normAutofit/>
          </a:bodyPr>
          <a:lstStyle/>
          <a:p>
            <a:pPr algn="ctr"/>
            <a:r>
              <a:rPr lang="es-MX" sz="2000" b="1" dirty="0"/>
              <a:t>Anexo 18.- Datos informativo.- Se agrega</a:t>
            </a:r>
          </a:p>
        </p:txBody>
      </p:sp>
      <p:pic>
        <p:nvPicPr>
          <p:cNvPr id="4" name="Marcador de contenido 3">
            <a:extLst>
              <a:ext uri="{FF2B5EF4-FFF2-40B4-BE49-F238E27FC236}">
                <a16:creationId xmlns="" xmlns:a16="http://schemas.microsoft.com/office/drawing/2014/main" id="{26F947C3-0345-4ED2-9B03-924477432455}"/>
              </a:ext>
            </a:extLst>
          </p:cNvPr>
          <p:cNvPicPr>
            <a:picLocks noGrp="1" noChangeAspect="1"/>
          </p:cNvPicPr>
          <p:nvPr>
            <p:ph idx="1"/>
          </p:nvPr>
        </p:nvPicPr>
        <p:blipFill>
          <a:blip r:embed="rId2"/>
          <a:stretch>
            <a:fillRect/>
          </a:stretch>
        </p:blipFill>
        <p:spPr>
          <a:xfrm>
            <a:off x="179512" y="521296"/>
            <a:ext cx="8892480" cy="6148064"/>
          </a:xfrm>
          <a:prstGeom prst="rect">
            <a:avLst/>
          </a:prstGeom>
        </p:spPr>
      </p:pic>
    </p:spTree>
    <p:extLst>
      <p:ext uri="{BB962C8B-B14F-4D97-AF65-F5344CB8AC3E}">
        <p14:creationId xmlns:p14="http://schemas.microsoft.com/office/powerpoint/2010/main" val="10285657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A59215F4-D537-48C3-A140-703F184A5511}"/>
              </a:ext>
            </a:extLst>
          </p:cNvPr>
          <p:cNvSpPr>
            <a:spLocks noGrp="1"/>
          </p:cNvSpPr>
          <p:nvPr>
            <p:ph type="title"/>
          </p:nvPr>
        </p:nvSpPr>
        <p:spPr>
          <a:xfrm>
            <a:off x="179512" y="44624"/>
            <a:ext cx="8892480" cy="548680"/>
          </a:xfrm>
        </p:spPr>
        <p:txBody>
          <a:bodyPr>
            <a:noAutofit/>
          </a:bodyPr>
          <a:lstStyle/>
          <a:p>
            <a:pPr algn="ctr"/>
            <a:r>
              <a:rPr lang="es-MX" sz="2000" b="1" dirty="0"/>
              <a:t>Anexo 19.- Información de los pagos realizados por la determinación del impuesto sobre la renta e impuesto al activo diferido por desconsolidación al 31 de diciembre del 2013 y el pagado hasta el mes de mayo del 2018</a:t>
            </a:r>
          </a:p>
        </p:txBody>
      </p:sp>
      <p:pic>
        <p:nvPicPr>
          <p:cNvPr id="4" name="Marcador de contenido 3">
            <a:extLst>
              <a:ext uri="{FF2B5EF4-FFF2-40B4-BE49-F238E27FC236}">
                <a16:creationId xmlns="" xmlns:a16="http://schemas.microsoft.com/office/drawing/2014/main" id="{5D7DB911-6E89-45A6-9F15-1298B43F5DE9}"/>
              </a:ext>
            </a:extLst>
          </p:cNvPr>
          <p:cNvPicPr>
            <a:picLocks noGrp="1" noChangeAspect="1"/>
          </p:cNvPicPr>
          <p:nvPr>
            <p:ph idx="1"/>
          </p:nvPr>
        </p:nvPicPr>
        <p:blipFill>
          <a:blip r:embed="rId2"/>
          <a:stretch>
            <a:fillRect/>
          </a:stretch>
        </p:blipFill>
        <p:spPr>
          <a:xfrm>
            <a:off x="179512" y="1412776"/>
            <a:ext cx="8837296" cy="5328592"/>
          </a:xfrm>
          <a:prstGeom prst="rect">
            <a:avLst/>
          </a:prstGeom>
        </p:spPr>
      </p:pic>
    </p:spTree>
    <p:extLst>
      <p:ext uri="{BB962C8B-B14F-4D97-AF65-F5344CB8AC3E}">
        <p14:creationId xmlns:p14="http://schemas.microsoft.com/office/powerpoint/2010/main" val="13552348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D2DD3267-7575-4B70-AB4E-C649C38716E7}"/>
              </a:ext>
            </a:extLst>
          </p:cNvPr>
          <p:cNvSpPr>
            <a:spLocks noGrp="1"/>
          </p:cNvSpPr>
          <p:nvPr>
            <p:ph type="title"/>
          </p:nvPr>
        </p:nvSpPr>
        <p:spPr>
          <a:xfrm>
            <a:off x="273968" y="116632"/>
            <a:ext cx="8762528" cy="1714202"/>
          </a:xfrm>
        </p:spPr>
        <p:txBody>
          <a:bodyPr>
            <a:noAutofit/>
          </a:bodyPr>
          <a:lstStyle/>
          <a:p>
            <a:pPr algn="ctr"/>
            <a:r>
              <a:rPr lang="es-MX" sz="2000" b="1" dirty="0"/>
              <a:t>20.- </a:t>
            </a:r>
            <a:r>
              <a:rPr lang="es-MX" sz="2000" b="1" dirty="0" smtClean="0"/>
              <a:t>Información </a:t>
            </a:r>
            <a:r>
              <a:rPr lang="es-MX" sz="2000" b="1" dirty="0"/>
              <a:t>de los pagos realizados por la </a:t>
            </a:r>
            <a:r>
              <a:rPr lang="es-MX" sz="2000" b="1" dirty="0" smtClean="0"/>
              <a:t>determinación </a:t>
            </a:r>
            <a:r>
              <a:rPr lang="es-MX" sz="2000" b="1" dirty="0"/>
              <a:t>del impuesto sobre la renta diferido por </a:t>
            </a:r>
            <a:r>
              <a:rPr lang="es-MX" sz="2000" b="1" dirty="0" smtClean="0"/>
              <a:t>desconsolidación </a:t>
            </a:r>
            <a:r>
              <a:rPr lang="es-MX" sz="2000" b="1" dirty="0"/>
              <a:t>y el pagado hasta el mes de mayo del ejercicio fiscal (artículo noveno, fracción xvi </a:t>
            </a:r>
            <a:r>
              <a:rPr lang="es-MX" sz="2000" b="1" dirty="0" smtClean="0"/>
              <a:t>dtlisr</a:t>
            </a:r>
            <a:r>
              <a:rPr lang="es-MX" sz="2000" b="1" dirty="0" smtClean="0"/>
              <a:t> </a:t>
            </a:r>
            <a:r>
              <a:rPr lang="es-MX" sz="2000" b="1" dirty="0"/>
              <a:t>calculo determinado de conformidad con: articulo 71 calculo determinado de conformidad con: </a:t>
            </a:r>
          </a:p>
        </p:txBody>
      </p:sp>
      <p:pic>
        <p:nvPicPr>
          <p:cNvPr id="6" name="Marcador de contenido 5">
            <a:extLst>
              <a:ext uri="{FF2B5EF4-FFF2-40B4-BE49-F238E27FC236}">
                <a16:creationId xmlns="" xmlns:a16="http://schemas.microsoft.com/office/drawing/2014/main" id="{3C3763D3-F24E-400A-B427-751047656CE1}"/>
              </a:ext>
            </a:extLst>
          </p:cNvPr>
          <p:cNvPicPr>
            <a:picLocks noGrp="1" noChangeAspect="1"/>
          </p:cNvPicPr>
          <p:nvPr>
            <p:ph idx="1"/>
          </p:nvPr>
        </p:nvPicPr>
        <p:blipFill>
          <a:blip r:embed="rId2"/>
          <a:stretch>
            <a:fillRect/>
          </a:stretch>
        </p:blipFill>
        <p:spPr>
          <a:xfrm>
            <a:off x="273968" y="1830833"/>
            <a:ext cx="8762528" cy="4926515"/>
          </a:xfrm>
          <a:prstGeom prst="rect">
            <a:avLst/>
          </a:prstGeom>
        </p:spPr>
      </p:pic>
    </p:spTree>
    <p:extLst>
      <p:ext uri="{BB962C8B-B14F-4D97-AF65-F5344CB8AC3E}">
        <p14:creationId xmlns:p14="http://schemas.microsoft.com/office/powerpoint/2010/main" val="711151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5FC1A869-E019-470E-9FDA-B7B737FDB5FE}"/>
              </a:ext>
            </a:extLst>
          </p:cNvPr>
          <p:cNvSpPr>
            <a:spLocks noGrp="1"/>
          </p:cNvSpPr>
          <p:nvPr>
            <p:ph type="title"/>
          </p:nvPr>
        </p:nvSpPr>
        <p:spPr>
          <a:xfrm>
            <a:off x="251520" y="0"/>
            <a:ext cx="8784976" cy="1280890"/>
          </a:xfrm>
        </p:spPr>
        <p:txBody>
          <a:bodyPr>
            <a:noAutofit/>
          </a:bodyPr>
          <a:lstStyle/>
          <a:p>
            <a:pPr algn="ctr"/>
            <a:r>
              <a:rPr lang="es-MX" sz="2000" b="1" dirty="0"/>
              <a:t>20.- </a:t>
            </a:r>
            <a:r>
              <a:rPr lang="es-MX" sz="2000" b="1" dirty="0" smtClean="0"/>
              <a:t>Información </a:t>
            </a:r>
            <a:r>
              <a:rPr lang="es-MX" sz="2000" b="1" dirty="0"/>
              <a:t>de los pagos realizados por la </a:t>
            </a:r>
            <a:r>
              <a:rPr lang="es-MX" sz="2000" b="1" dirty="0" smtClean="0"/>
              <a:t>determinación </a:t>
            </a:r>
            <a:r>
              <a:rPr lang="es-MX" sz="2000" b="1" dirty="0"/>
              <a:t>del impuesto sobre la renta diferido por </a:t>
            </a:r>
            <a:r>
              <a:rPr lang="es-MX" sz="2000" b="1" dirty="0" smtClean="0"/>
              <a:t>desconsolidación </a:t>
            </a:r>
            <a:r>
              <a:rPr lang="es-MX" sz="2000" b="1" dirty="0"/>
              <a:t>y el pagado hasta el mes de mayo del ejercicio fiscal (artículo noveno, fracción xvi </a:t>
            </a:r>
            <a:r>
              <a:rPr lang="es-MX" sz="2000" b="1" dirty="0"/>
              <a:t>dtlisr</a:t>
            </a:r>
            <a:r>
              <a:rPr lang="es-MX" sz="2000" b="1" dirty="0"/>
              <a:t> calculo determinado de conformidad con: articulo 71 calculo determinado de conformidad con: </a:t>
            </a:r>
          </a:p>
        </p:txBody>
      </p:sp>
      <p:pic>
        <p:nvPicPr>
          <p:cNvPr id="4" name="Marcador de contenido 3">
            <a:extLst>
              <a:ext uri="{FF2B5EF4-FFF2-40B4-BE49-F238E27FC236}">
                <a16:creationId xmlns="" xmlns:a16="http://schemas.microsoft.com/office/drawing/2014/main" id="{F79B480D-D3D7-432C-BEFE-8B6C49F8CEE5}"/>
              </a:ext>
            </a:extLst>
          </p:cNvPr>
          <p:cNvPicPr>
            <a:picLocks noGrp="1" noChangeAspect="1"/>
          </p:cNvPicPr>
          <p:nvPr>
            <p:ph idx="1"/>
          </p:nvPr>
        </p:nvPicPr>
        <p:blipFill>
          <a:blip r:embed="rId2"/>
          <a:stretch>
            <a:fillRect/>
          </a:stretch>
        </p:blipFill>
        <p:spPr>
          <a:xfrm>
            <a:off x="233240" y="1628800"/>
            <a:ext cx="8803256" cy="5184576"/>
          </a:xfrm>
          <a:prstGeom prst="rect">
            <a:avLst/>
          </a:prstGeom>
        </p:spPr>
      </p:pic>
    </p:spTree>
    <p:extLst>
      <p:ext uri="{BB962C8B-B14F-4D97-AF65-F5344CB8AC3E}">
        <p14:creationId xmlns:p14="http://schemas.microsoft.com/office/powerpoint/2010/main" val="22989399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91734897-02CE-46EA-8DEF-358C74CB0248}"/>
              </a:ext>
            </a:extLst>
          </p:cNvPr>
          <p:cNvSpPr>
            <a:spLocks noGrp="1"/>
          </p:cNvSpPr>
          <p:nvPr>
            <p:ph type="title"/>
          </p:nvPr>
        </p:nvSpPr>
        <p:spPr>
          <a:xfrm>
            <a:off x="179512" y="116632"/>
            <a:ext cx="8928992" cy="1280890"/>
          </a:xfrm>
        </p:spPr>
        <p:txBody>
          <a:bodyPr>
            <a:noAutofit/>
          </a:bodyPr>
          <a:lstStyle/>
          <a:p>
            <a:pPr algn="ctr"/>
            <a:r>
              <a:rPr lang="es-MX" sz="2000" b="1" dirty="0"/>
              <a:t>20.- </a:t>
            </a:r>
            <a:r>
              <a:rPr lang="es-MX" sz="2000" b="1" dirty="0" smtClean="0"/>
              <a:t>Información </a:t>
            </a:r>
            <a:r>
              <a:rPr lang="es-MX" sz="2000" b="1" dirty="0"/>
              <a:t>de los pagos realizados por la </a:t>
            </a:r>
            <a:r>
              <a:rPr lang="es-MX" sz="2000" b="1" dirty="0" smtClean="0"/>
              <a:t>determinación </a:t>
            </a:r>
            <a:r>
              <a:rPr lang="es-MX" sz="2000" b="1" dirty="0"/>
              <a:t>del impuesto sobre la renta diferido por </a:t>
            </a:r>
            <a:r>
              <a:rPr lang="es-MX" sz="2000" b="1" dirty="0" smtClean="0"/>
              <a:t>desconsolidación </a:t>
            </a:r>
            <a:r>
              <a:rPr lang="es-MX" sz="2000" b="1" dirty="0"/>
              <a:t>y el pagado hasta el mes de mayo del ejercicio fiscal (artículo noveno, fracción xvi </a:t>
            </a:r>
            <a:r>
              <a:rPr lang="es-MX" sz="2000" b="1" dirty="0"/>
              <a:t>dtlisr</a:t>
            </a:r>
            <a:r>
              <a:rPr lang="es-MX" sz="2000" b="1" dirty="0"/>
              <a:t> calculo determinado de conformidad con: articulo 71 calculo determinado de conformidad con: </a:t>
            </a:r>
          </a:p>
        </p:txBody>
      </p:sp>
      <p:pic>
        <p:nvPicPr>
          <p:cNvPr id="4" name="Marcador de contenido 3">
            <a:extLst>
              <a:ext uri="{FF2B5EF4-FFF2-40B4-BE49-F238E27FC236}">
                <a16:creationId xmlns="" xmlns:a16="http://schemas.microsoft.com/office/drawing/2014/main" id="{90142735-F08B-4EA7-9B04-EFCB09766C63}"/>
              </a:ext>
            </a:extLst>
          </p:cNvPr>
          <p:cNvPicPr>
            <a:picLocks noGrp="1" noChangeAspect="1"/>
          </p:cNvPicPr>
          <p:nvPr>
            <p:ph idx="1"/>
          </p:nvPr>
        </p:nvPicPr>
        <p:blipFill>
          <a:blip r:embed="rId2"/>
          <a:stretch>
            <a:fillRect/>
          </a:stretch>
        </p:blipFill>
        <p:spPr>
          <a:xfrm>
            <a:off x="182960" y="1700808"/>
            <a:ext cx="8853536" cy="5112568"/>
          </a:xfrm>
          <a:prstGeom prst="rect">
            <a:avLst/>
          </a:prstGeom>
        </p:spPr>
      </p:pic>
    </p:spTree>
    <p:extLst>
      <p:ext uri="{BB962C8B-B14F-4D97-AF65-F5344CB8AC3E}">
        <p14:creationId xmlns:p14="http://schemas.microsoft.com/office/powerpoint/2010/main" val="2799021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F51B5B71-9B20-41DF-9697-ED2F8B9529E0}"/>
              </a:ext>
            </a:extLst>
          </p:cNvPr>
          <p:cNvSpPr>
            <a:spLocks noGrp="1"/>
          </p:cNvSpPr>
          <p:nvPr>
            <p:ph type="title"/>
          </p:nvPr>
        </p:nvSpPr>
        <p:spPr>
          <a:xfrm>
            <a:off x="179512" y="0"/>
            <a:ext cx="8928992" cy="1280890"/>
          </a:xfrm>
        </p:spPr>
        <p:txBody>
          <a:bodyPr>
            <a:noAutofit/>
          </a:bodyPr>
          <a:lstStyle/>
          <a:p>
            <a:pPr algn="ctr"/>
            <a:r>
              <a:rPr lang="es-MX" sz="2000" b="1" dirty="0"/>
              <a:t>20.- INFORMACION DE LOS PAGOS REALIZADOS POR LA DETERMINACION DEL IMPUESTO SOBRE LA RENTA DIFERIDO POR DESCONSOLIDACION Y EL PAGADO HASTA EL MES DE MAYO DEL EJERCICIO FISCAL (ARTÍCULO NOVENO, FRACCIÓN XVI DTLISR CALCULO DETERMINADO DE CONFORMIDAD CON: ARTICULO 71 CALCULO DETERMINADO DE CONFORMIDAD CON: </a:t>
            </a:r>
          </a:p>
        </p:txBody>
      </p:sp>
      <p:pic>
        <p:nvPicPr>
          <p:cNvPr id="4" name="Marcador de contenido 3">
            <a:extLst>
              <a:ext uri="{FF2B5EF4-FFF2-40B4-BE49-F238E27FC236}">
                <a16:creationId xmlns="" xmlns:a16="http://schemas.microsoft.com/office/drawing/2014/main" id="{FC83D50E-0E57-4D9E-8560-3BF75E2E1F92}"/>
              </a:ext>
            </a:extLst>
          </p:cNvPr>
          <p:cNvPicPr>
            <a:picLocks noGrp="1" noChangeAspect="1"/>
          </p:cNvPicPr>
          <p:nvPr>
            <p:ph idx="1"/>
          </p:nvPr>
        </p:nvPicPr>
        <p:blipFill>
          <a:blip r:embed="rId2"/>
          <a:stretch>
            <a:fillRect/>
          </a:stretch>
        </p:blipFill>
        <p:spPr>
          <a:xfrm>
            <a:off x="1943100" y="2169827"/>
            <a:ext cx="6591300" cy="3705796"/>
          </a:xfrm>
          <a:prstGeom prst="rect">
            <a:avLst/>
          </a:prstGeom>
        </p:spPr>
      </p:pic>
    </p:spTree>
    <p:extLst>
      <p:ext uri="{BB962C8B-B14F-4D97-AF65-F5344CB8AC3E}">
        <p14:creationId xmlns:p14="http://schemas.microsoft.com/office/powerpoint/2010/main" val="25187118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D4A26E48-B217-47D9-B7FD-40F7ADB6FA72}"/>
              </a:ext>
            </a:extLst>
          </p:cNvPr>
          <p:cNvSpPr>
            <a:spLocks noGrp="1"/>
          </p:cNvSpPr>
          <p:nvPr>
            <p:ph type="title"/>
          </p:nvPr>
        </p:nvSpPr>
        <p:spPr>
          <a:xfrm>
            <a:off x="179512" y="8040"/>
            <a:ext cx="8964488" cy="1280890"/>
          </a:xfrm>
        </p:spPr>
        <p:txBody>
          <a:bodyPr vert="horz" lIns="91440" tIns="45720" rIns="91440" bIns="45720" rtlCol="0" anchor="t">
            <a:noAutofit/>
          </a:bodyPr>
          <a:lstStyle/>
          <a:p>
            <a:pPr algn="ctr"/>
            <a:r>
              <a:rPr lang="es-MX" sz="2000" b="1" dirty="0"/>
              <a:t>20.- </a:t>
            </a:r>
            <a:r>
              <a:rPr lang="es-MX" sz="2000" b="1" dirty="0" smtClean="0"/>
              <a:t>Información </a:t>
            </a:r>
            <a:r>
              <a:rPr lang="es-MX" sz="2000" b="1" dirty="0"/>
              <a:t>de los pagos realizados por la </a:t>
            </a:r>
            <a:r>
              <a:rPr lang="es-MX" sz="2000" b="1" dirty="0" smtClean="0"/>
              <a:t>determinación </a:t>
            </a:r>
            <a:r>
              <a:rPr lang="es-MX" sz="2000" b="1" dirty="0"/>
              <a:t>del impuesto sobre la renta diferido por </a:t>
            </a:r>
            <a:r>
              <a:rPr lang="es-MX" sz="2000" b="1" dirty="0" smtClean="0"/>
              <a:t>desconsolidación </a:t>
            </a:r>
            <a:r>
              <a:rPr lang="es-MX" sz="2000" b="1" dirty="0"/>
              <a:t>y el pagado hasta el mes de mayo del ejercicio fiscal (artículo noveno, fracción xvi </a:t>
            </a:r>
            <a:r>
              <a:rPr lang="es-MX" sz="2000" b="1" dirty="0"/>
              <a:t>dtlisr</a:t>
            </a:r>
            <a:r>
              <a:rPr lang="es-MX" sz="2000" b="1" dirty="0"/>
              <a:t> calculo determinado de conformidad con: articulo 71 calculo determinado de conformidad con: </a:t>
            </a:r>
          </a:p>
        </p:txBody>
      </p:sp>
      <p:pic>
        <p:nvPicPr>
          <p:cNvPr id="4" name="Marcador de contenido 3">
            <a:extLst>
              <a:ext uri="{FF2B5EF4-FFF2-40B4-BE49-F238E27FC236}">
                <a16:creationId xmlns="" xmlns:a16="http://schemas.microsoft.com/office/drawing/2014/main" id="{10D54E24-2575-43BA-ABBC-1D6BC6ADB74C}"/>
              </a:ext>
            </a:extLst>
          </p:cNvPr>
          <p:cNvPicPr>
            <a:picLocks noGrp="1" noChangeAspect="1"/>
          </p:cNvPicPr>
          <p:nvPr>
            <p:ph idx="1"/>
          </p:nvPr>
        </p:nvPicPr>
        <p:blipFill>
          <a:blip r:embed="rId2"/>
          <a:stretch>
            <a:fillRect/>
          </a:stretch>
        </p:blipFill>
        <p:spPr>
          <a:xfrm>
            <a:off x="180664" y="1628800"/>
            <a:ext cx="8855832" cy="5040560"/>
          </a:xfrm>
          <a:prstGeom prst="rect">
            <a:avLst/>
          </a:prstGeom>
        </p:spPr>
      </p:pic>
    </p:spTree>
    <p:extLst>
      <p:ext uri="{BB962C8B-B14F-4D97-AF65-F5344CB8AC3E}">
        <p14:creationId xmlns:p14="http://schemas.microsoft.com/office/powerpoint/2010/main" val="32072833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15376899-A8C6-4099-8E45-DD8C25B42442}"/>
              </a:ext>
            </a:extLst>
          </p:cNvPr>
          <p:cNvSpPr>
            <a:spLocks noGrp="1"/>
          </p:cNvSpPr>
          <p:nvPr>
            <p:ph type="title"/>
          </p:nvPr>
        </p:nvSpPr>
        <p:spPr>
          <a:xfrm>
            <a:off x="107504" y="17184"/>
            <a:ext cx="9036496" cy="1280890"/>
          </a:xfrm>
        </p:spPr>
        <p:txBody>
          <a:bodyPr vert="horz" lIns="91440" tIns="45720" rIns="91440" bIns="45720" rtlCol="0" anchor="t">
            <a:noAutofit/>
          </a:bodyPr>
          <a:lstStyle/>
          <a:p>
            <a:pPr algn="ctr"/>
            <a:r>
              <a:rPr lang="es-MX" sz="2000" b="1" dirty="0"/>
              <a:t>20.- </a:t>
            </a:r>
            <a:r>
              <a:rPr lang="es-MX" sz="2000" b="1" dirty="0" smtClean="0"/>
              <a:t>Información </a:t>
            </a:r>
            <a:r>
              <a:rPr lang="es-MX" sz="2000" b="1" dirty="0"/>
              <a:t>de los pagos realizados por la </a:t>
            </a:r>
            <a:r>
              <a:rPr lang="es-MX" sz="2000" b="1" dirty="0" smtClean="0"/>
              <a:t>determinación </a:t>
            </a:r>
            <a:r>
              <a:rPr lang="es-MX" sz="2000" b="1" dirty="0"/>
              <a:t>del impuesto sobre la renta diferido por </a:t>
            </a:r>
            <a:r>
              <a:rPr lang="es-MX" sz="2000" b="1" dirty="0" smtClean="0"/>
              <a:t>desconsolidación </a:t>
            </a:r>
            <a:r>
              <a:rPr lang="es-MX" sz="2000" b="1" dirty="0"/>
              <a:t>y el pagado hasta el mes de mayo del ejercicio fiscal (artículo noveno, fracción xvi </a:t>
            </a:r>
            <a:r>
              <a:rPr lang="es-MX" sz="2000" b="1" dirty="0"/>
              <a:t>dtlisr</a:t>
            </a:r>
            <a:r>
              <a:rPr lang="es-MX" sz="2000" b="1" dirty="0"/>
              <a:t> calculo determinado de conformidad con: articulo 71 calculo determinado de conformidad con: </a:t>
            </a:r>
          </a:p>
        </p:txBody>
      </p:sp>
      <p:pic>
        <p:nvPicPr>
          <p:cNvPr id="4" name="Marcador de contenido 3">
            <a:extLst>
              <a:ext uri="{FF2B5EF4-FFF2-40B4-BE49-F238E27FC236}">
                <a16:creationId xmlns="" xmlns:a16="http://schemas.microsoft.com/office/drawing/2014/main" id="{1B26DBDD-A991-4E0B-BA3A-6C2C24718DD7}"/>
              </a:ext>
            </a:extLst>
          </p:cNvPr>
          <p:cNvPicPr>
            <a:picLocks noGrp="1" noChangeAspect="1"/>
          </p:cNvPicPr>
          <p:nvPr>
            <p:ph idx="1"/>
          </p:nvPr>
        </p:nvPicPr>
        <p:blipFill>
          <a:blip r:embed="rId2"/>
          <a:stretch>
            <a:fillRect/>
          </a:stretch>
        </p:blipFill>
        <p:spPr>
          <a:xfrm>
            <a:off x="179512" y="1700808"/>
            <a:ext cx="8856984" cy="4896544"/>
          </a:xfrm>
          <a:prstGeom prst="rect">
            <a:avLst/>
          </a:prstGeom>
        </p:spPr>
      </p:pic>
    </p:spTree>
    <p:extLst>
      <p:ext uri="{BB962C8B-B14F-4D97-AF65-F5344CB8AC3E}">
        <p14:creationId xmlns:p14="http://schemas.microsoft.com/office/powerpoint/2010/main" val="27154844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58AF3C74-4DB5-4BF1-A211-4F4ADF0908C4}"/>
              </a:ext>
            </a:extLst>
          </p:cNvPr>
          <p:cNvSpPr>
            <a:spLocks noGrp="1"/>
          </p:cNvSpPr>
          <p:nvPr>
            <p:ph type="title"/>
          </p:nvPr>
        </p:nvSpPr>
        <p:spPr>
          <a:xfrm>
            <a:off x="179512" y="44624"/>
            <a:ext cx="8856984" cy="1280890"/>
          </a:xfrm>
        </p:spPr>
        <p:txBody>
          <a:bodyPr vert="horz" lIns="91440" tIns="45720" rIns="91440" bIns="45720" rtlCol="0" anchor="t">
            <a:noAutofit/>
          </a:bodyPr>
          <a:lstStyle/>
          <a:p>
            <a:pPr algn="ctr"/>
            <a:r>
              <a:rPr lang="es-MX" sz="2000" b="1" dirty="0"/>
              <a:t>Anexo 21.- Créditos por concepto de pérdidas fiscales (Artículo segundo fracción VIII de la disposición transitoria de la Ley del Impuesto Sobre la Renta, vigente a partir del 01 de enero del 2016)  </a:t>
            </a:r>
          </a:p>
        </p:txBody>
      </p:sp>
      <p:pic>
        <p:nvPicPr>
          <p:cNvPr id="4" name="Marcador de contenido 3">
            <a:extLst>
              <a:ext uri="{FF2B5EF4-FFF2-40B4-BE49-F238E27FC236}">
                <a16:creationId xmlns="" xmlns:a16="http://schemas.microsoft.com/office/drawing/2014/main" id="{DD782C9B-CEB4-45FA-AE6B-FB31AA5637C1}"/>
              </a:ext>
            </a:extLst>
          </p:cNvPr>
          <p:cNvPicPr>
            <a:picLocks noGrp="1" noChangeAspect="1"/>
          </p:cNvPicPr>
          <p:nvPr>
            <p:ph idx="1"/>
          </p:nvPr>
        </p:nvPicPr>
        <p:blipFill>
          <a:blip r:embed="rId3"/>
          <a:stretch>
            <a:fillRect/>
          </a:stretch>
        </p:blipFill>
        <p:spPr>
          <a:xfrm>
            <a:off x="204696" y="1196752"/>
            <a:ext cx="8831800" cy="5616624"/>
          </a:xfrm>
          <a:prstGeom prst="rect">
            <a:avLst/>
          </a:prstGeom>
        </p:spPr>
      </p:pic>
    </p:spTree>
    <p:extLst>
      <p:ext uri="{BB962C8B-B14F-4D97-AF65-F5344CB8AC3E}">
        <p14:creationId xmlns:p14="http://schemas.microsoft.com/office/powerpoint/2010/main" val="1474465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6" name="5 Marcador de contenido"/>
          <p:cNvSpPr>
            <a:spLocks noGrp="1"/>
          </p:cNvSpPr>
          <p:nvPr>
            <p:ph idx="1"/>
          </p:nvPr>
        </p:nvSpPr>
        <p:spPr/>
        <p:txBody>
          <a:bodyPr/>
          <a:lstStyle/>
          <a:p>
            <a:endParaRPr lang="es-MX" dirty="0"/>
          </a:p>
        </p:txBody>
      </p:sp>
      <p:pic>
        <p:nvPicPr>
          <p:cNvPr id="7"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927" y="58316"/>
            <a:ext cx="9143073"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1187624" y="1484784"/>
            <a:ext cx="6120680"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8" name="7 Flecha arriba"/>
          <p:cNvSpPr/>
          <p:nvPr/>
        </p:nvSpPr>
        <p:spPr>
          <a:xfrm>
            <a:off x="7740352" y="34290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8402299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61ECCBD8-D4AE-45A5-8454-24ECDD08DCB0}"/>
              </a:ext>
            </a:extLst>
          </p:cNvPr>
          <p:cNvSpPr>
            <a:spLocks noGrp="1"/>
          </p:cNvSpPr>
          <p:nvPr>
            <p:ph type="title"/>
          </p:nvPr>
        </p:nvSpPr>
        <p:spPr>
          <a:xfrm>
            <a:off x="107504" y="0"/>
            <a:ext cx="9036496" cy="1280890"/>
          </a:xfrm>
        </p:spPr>
        <p:txBody>
          <a:bodyPr vert="horz" lIns="91440" tIns="45720" rIns="91440" bIns="45720" rtlCol="0" anchor="t">
            <a:noAutofit/>
          </a:bodyPr>
          <a:lstStyle/>
          <a:p>
            <a:pPr algn="ctr"/>
            <a:r>
              <a:rPr lang="es-MX" sz="2000" b="1" dirty="0"/>
              <a:t>Anexo 21.- Créditos por concepto de pérdidas fiscales (Artículo segundo fracción VIII de la disposición transitoria de la Ley del Impuesto Sobre la Renta, vigente a partir del 01 de enero del 2016) </a:t>
            </a:r>
          </a:p>
        </p:txBody>
      </p:sp>
      <p:pic>
        <p:nvPicPr>
          <p:cNvPr id="4" name="Marcador de contenido 3">
            <a:extLst>
              <a:ext uri="{FF2B5EF4-FFF2-40B4-BE49-F238E27FC236}">
                <a16:creationId xmlns="" xmlns:a16="http://schemas.microsoft.com/office/drawing/2014/main" id="{992359F7-6ED7-4BFC-B42A-7B204D5309BD}"/>
              </a:ext>
            </a:extLst>
          </p:cNvPr>
          <p:cNvPicPr>
            <a:picLocks noGrp="1" noChangeAspect="1"/>
          </p:cNvPicPr>
          <p:nvPr>
            <p:ph idx="1"/>
          </p:nvPr>
        </p:nvPicPr>
        <p:blipFill>
          <a:blip r:embed="rId2"/>
          <a:stretch>
            <a:fillRect/>
          </a:stretch>
        </p:blipFill>
        <p:spPr>
          <a:xfrm>
            <a:off x="179512" y="1280890"/>
            <a:ext cx="8856984" cy="5388470"/>
          </a:xfrm>
          <a:prstGeom prst="rect">
            <a:avLst/>
          </a:prstGeom>
        </p:spPr>
      </p:pic>
    </p:spTree>
    <p:extLst>
      <p:ext uri="{BB962C8B-B14F-4D97-AF65-F5344CB8AC3E}">
        <p14:creationId xmlns:p14="http://schemas.microsoft.com/office/powerpoint/2010/main" val="1410641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46231769-E119-45EA-83B5-DB8AC0490F3E}"/>
              </a:ext>
            </a:extLst>
          </p:cNvPr>
          <p:cNvSpPr>
            <a:spLocks noGrp="1"/>
          </p:cNvSpPr>
          <p:nvPr>
            <p:ph type="title"/>
          </p:nvPr>
        </p:nvSpPr>
        <p:spPr>
          <a:xfrm>
            <a:off x="179512" y="26328"/>
            <a:ext cx="8964488" cy="1280890"/>
          </a:xfrm>
        </p:spPr>
        <p:txBody>
          <a:bodyPr vert="horz" lIns="91440" tIns="45720" rIns="91440" bIns="45720" rtlCol="0" anchor="t">
            <a:noAutofit/>
          </a:bodyPr>
          <a:lstStyle/>
          <a:p>
            <a:pPr algn="ctr"/>
            <a:r>
              <a:rPr lang="es-MX" sz="2000" b="1" dirty="0"/>
              <a:t>Anexo 22.- Perdida por enajenación de acciones en la determinación del resultado o pérdida fiscal consolidada (Artículo segundo fracción IX de las disposiciones transitorias de la Ley del Impuesto Sobre la Renta, vigente a partir del 01 de Enero de 2016)</a:t>
            </a:r>
          </a:p>
        </p:txBody>
      </p:sp>
      <p:pic>
        <p:nvPicPr>
          <p:cNvPr id="4" name="Marcador de contenido 3">
            <a:extLst>
              <a:ext uri="{FF2B5EF4-FFF2-40B4-BE49-F238E27FC236}">
                <a16:creationId xmlns="" xmlns:a16="http://schemas.microsoft.com/office/drawing/2014/main" id="{6BA8CD1B-1657-4C12-B961-C246AC20E8B4}"/>
              </a:ext>
            </a:extLst>
          </p:cNvPr>
          <p:cNvPicPr>
            <a:picLocks noGrp="1" noChangeAspect="1"/>
          </p:cNvPicPr>
          <p:nvPr>
            <p:ph idx="1"/>
          </p:nvPr>
        </p:nvPicPr>
        <p:blipFill>
          <a:blip r:embed="rId2"/>
          <a:stretch>
            <a:fillRect/>
          </a:stretch>
        </p:blipFill>
        <p:spPr>
          <a:xfrm>
            <a:off x="179512" y="1307218"/>
            <a:ext cx="8856984" cy="5434150"/>
          </a:xfrm>
          <a:prstGeom prst="rect">
            <a:avLst/>
          </a:prstGeom>
        </p:spPr>
      </p:pic>
    </p:spTree>
    <p:extLst>
      <p:ext uri="{BB962C8B-B14F-4D97-AF65-F5344CB8AC3E}">
        <p14:creationId xmlns:p14="http://schemas.microsoft.com/office/powerpoint/2010/main" val="30777261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FA00F481-8D8E-448D-A0DD-CA227287D1BD}"/>
              </a:ext>
            </a:extLst>
          </p:cNvPr>
          <p:cNvSpPr>
            <a:spLocks noGrp="1"/>
          </p:cNvSpPr>
          <p:nvPr>
            <p:ph type="title"/>
          </p:nvPr>
        </p:nvSpPr>
        <p:spPr>
          <a:xfrm>
            <a:off x="539552" y="3464"/>
            <a:ext cx="8229600" cy="576262"/>
          </a:xfrm>
        </p:spPr>
        <p:txBody>
          <a:bodyPr vert="horz" lIns="91440" tIns="45720" rIns="91440" bIns="45720" rtlCol="0" anchor="t">
            <a:noAutofit/>
          </a:bodyPr>
          <a:lstStyle/>
          <a:p>
            <a:pPr algn="ctr"/>
            <a:r>
              <a:rPr lang="es-MX" sz="2000" b="1" dirty="0"/>
              <a:t>Anexo 23.- Inversiones .- Se agrega </a:t>
            </a:r>
          </a:p>
        </p:txBody>
      </p:sp>
      <p:pic>
        <p:nvPicPr>
          <p:cNvPr id="4" name="Marcador de contenido 3">
            <a:extLst>
              <a:ext uri="{FF2B5EF4-FFF2-40B4-BE49-F238E27FC236}">
                <a16:creationId xmlns="" xmlns:a16="http://schemas.microsoft.com/office/drawing/2014/main" id="{187CB5FC-6CA9-4C85-8107-0C49045D5328}"/>
              </a:ext>
            </a:extLst>
          </p:cNvPr>
          <p:cNvPicPr>
            <a:picLocks noGrp="1" noChangeAspect="1"/>
          </p:cNvPicPr>
          <p:nvPr>
            <p:ph idx="1"/>
          </p:nvPr>
        </p:nvPicPr>
        <p:blipFill>
          <a:blip r:embed="rId2"/>
          <a:stretch>
            <a:fillRect/>
          </a:stretch>
        </p:blipFill>
        <p:spPr>
          <a:xfrm>
            <a:off x="179512" y="692696"/>
            <a:ext cx="8856984" cy="6165304"/>
          </a:xfrm>
          <a:prstGeom prst="rect">
            <a:avLst/>
          </a:prstGeom>
        </p:spPr>
      </p:pic>
      <p:sp>
        <p:nvSpPr>
          <p:cNvPr id="5" name="8 Elipse">
            <a:extLst>
              <a:ext uri="{FF2B5EF4-FFF2-40B4-BE49-F238E27FC236}">
                <a16:creationId xmlns="" xmlns:a16="http://schemas.microsoft.com/office/drawing/2014/main" id="{7860AD5C-1E35-4401-B381-3E660793A6C8}"/>
              </a:ext>
            </a:extLst>
          </p:cNvPr>
          <p:cNvSpPr/>
          <p:nvPr/>
        </p:nvSpPr>
        <p:spPr>
          <a:xfrm flipV="1">
            <a:off x="251520" y="3717032"/>
            <a:ext cx="2674640" cy="17281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dirty="0"/>
              <a:t>|</a:t>
            </a:r>
          </a:p>
        </p:txBody>
      </p:sp>
    </p:spTree>
    <p:extLst>
      <p:ext uri="{BB962C8B-B14F-4D97-AF65-F5344CB8AC3E}">
        <p14:creationId xmlns:p14="http://schemas.microsoft.com/office/powerpoint/2010/main" val="4686768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418058"/>
          </a:xfrm>
        </p:spPr>
        <p:txBody>
          <a:bodyPr vert="horz" lIns="91440" tIns="45720" rIns="91440" bIns="45720" rtlCol="0" anchor="t">
            <a:noAutofit/>
          </a:bodyPr>
          <a:lstStyle/>
          <a:p>
            <a:pPr algn="ctr"/>
            <a:r>
              <a:rPr lang="es-MX" sz="2000" b="1" dirty="0"/>
              <a:t>INVERSIONES</a:t>
            </a:r>
          </a:p>
        </p:txBody>
      </p:sp>
      <p:sp>
        <p:nvSpPr>
          <p:cNvPr id="3" name="2 Marcador de contenido"/>
          <p:cNvSpPr>
            <a:spLocks noGrp="1"/>
          </p:cNvSpPr>
          <p:nvPr>
            <p:ph idx="1"/>
          </p:nvPr>
        </p:nvSpPr>
        <p:spPr>
          <a:xfrm>
            <a:off x="457200" y="764704"/>
            <a:ext cx="8229600" cy="5289451"/>
          </a:xfrm>
        </p:spPr>
        <p:txBody>
          <a:bodyPr>
            <a:noAutofit/>
          </a:bodyPr>
          <a:lstStyle/>
          <a:p>
            <a:pPr lvl="0" algn="just"/>
            <a:r>
              <a:rPr lang="es-ES" dirty="0"/>
              <a:t>En este anexo se presentara para el ejercicio fiscal de 2018, agrupados por cada tasa de deducción y tipo de concepto de inversiones relativo a los activos fijos, los gastos y cargos diferidos y las erogaciones realizadas en periodos preoperativos a que se refiere la ley del impuesto sobre la renta.</a:t>
            </a:r>
          </a:p>
          <a:p>
            <a:pPr lvl="0" algn="just"/>
            <a:endParaRPr lang="es-MX" dirty="0"/>
          </a:p>
          <a:p>
            <a:pPr lvl="0" algn="just"/>
            <a:r>
              <a:rPr lang="es-ES" dirty="0"/>
              <a:t>La información que se anotara en este anexo es la que corresponda a los saldos y cálculos fiscales realizados por el contribuyente como sigue:</a:t>
            </a:r>
          </a:p>
          <a:p>
            <a:pPr lvl="0" algn="just"/>
            <a:endParaRPr lang="es-MX" dirty="0"/>
          </a:p>
          <a:p>
            <a:pPr lvl="0" algn="just"/>
            <a:r>
              <a:rPr lang="es-ES" dirty="0"/>
              <a:t>En la columna </a:t>
            </a:r>
            <a:r>
              <a:rPr lang="es-ES" b="1" i="1" dirty="0"/>
              <a:t>"saldo pendiente de deducir al inicio del ejercicio"</a:t>
            </a:r>
            <a:r>
              <a:rPr lang="es-ES" dirty="0"/>
              <a:t>, se anotaran los saldos fiscales actualizados utilizados para determinar la deducción</a:t>
            </a:r>
          </a:p>
          <a:p>
            <a:pPr lvl="0" algn="just"/>
            <a:endParaRPr lang="es-MX" dirty="0"/>
          </a:p>
          <a:p>
            <a:pPr lvl="0" algn="just"/>
            <a:r>
              <a:rPr lang="es-ES" dirty="0"/>
              <a:t>En la columna </a:t>
            </a:r>
            <a:r>
              <a:rPr lang="es-ES" b="1" i="1" dirty="0"/>
              <a:t>”MOI de las adquisiciones durante el ejercicio"</a:t>
            </a:r>
            <a:r>
              <a:rPr lang="es-ES" dirty="0"/>
              <a:t>, deberán anotarse los saldos fiscales actualizados conforme al periodo de utilización para determinar la deducción</a:t>
            </a:r>
            <a:endParaRPr lang="es-MX" dirty="0"/>
          </a:p>
          <a:p>
            <a:endParaRPr lang="es-MX" dirty="0"/>
          </a:p>
        </p:txBody>
      </p:sp>
    </p:spTree>
    <p:extLst>
      <p:ext uri="{BB962C8B-B14F-4D97-AF65-F5344CB8AC3E}">
        <p14:creationId xmlns:p14="http://schemas.microsoft.com/office/powerpoint/2010/main" val="32783677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vert="horz" lIns="91440" tIns="45720" rIns="91440" bIns="45720" rtlCol="0" anchor="t">
            <a:noAutofit/>
          </a:bodyPr>
          <a:lstStyle/>
          <a:p>
            <a:pPr algn="ctr"/>
            <a:r>
              <a:rPr lang="es-MX" sz="2000" b="1" dirty="0"/>
              <a:t>INVERSIONES</a:t>
            </a:r>
          </a:p>
        </p:txBody>
      </p:sp>
      <p:sp>
        <p:nvSpPr>
          <p:cNvPr id="3" name="2 Marcador de contenido"/>
          <p:cNvSpPr>
            <a:spLocks noGrp="1"/>
          </p:cNvSpPr>
          <p:nvPr>
            <p:ph idx="1"/>
          </p:nvPr>
        </p:nvSpPr>
        <p:spPr>
          <a:xfrm>
            <a:off x="457200" y="1340768"/>
            <a:ext cx="8229600" cy="5145435"/>
          </a:xfrm>
        </p:spPr>
        <p:txBody>
          <a:bodyPr>
            <a:noAutofit/>
          </a:bodyPr>
          <a:lstStyle/>
          <a:p>
            <a:pPr lvl="0" algn="just"/>
            <a:r>
              <a:rPr lang="es-ES" dirty="0"/>
              <a:t>En la columna </a:t>
            </a:r>
            <a:r>
              <a:rPr lang="es-ES" b="1" i="1" dirty="0"/>
              <a:t>"enajenaciones y/o bajas"</a:t>
            </a:r>
            <a:r>
              <a:rPr lang="es-ES" dirty="0"/>
              <a:t>, se anotaran los saldos fiscales actualizados utilizados para determinar el valor fiscal de la baja.</a:t>
            </a:r>
          </a:p>
          <a:p>
            <a:pPr lvl="0" algn="just"/>
            <a:endParaRPr lang="es-MX" dirty="0"/>
          </a:p>
          <a:p>
            <a:pPr lvl="0" algn="just"/>
            <a:r>
              <a:rPr lang="es-ES" dirty="0"/>
              <a:t>En la columna </a:t>
            </a:r>
            <a:r>
              <a:rPr lang="es-ES" b="1" i="1" dirty="0"/>
              <a:t>"deducción en el ejercicio"</a:t>
            </a:r>
            <a:r>
              <a:rPr lang="es-ES" dirty="0"/>
              <a:t>, se anotara el importe de la deducción de inversiones aplicada en el ejercicio.</a:t>
            </a:r>
            <a:endParaRPr lang="es-MX" dirty="0"/>
          </a:p>
          <a:p>
            <a:pPr lvl="0" algn="just"/>
            <a:r>
              <a:rPr lang="es-ES" dirty="0"/>
              <a:t>En la columna </a:t>
            </a:r>
            <a:r>
              <a:rPr lang="es-ES" b="1" i="1" dirty="0"/>
              <a:t>"deducción inmediata en el ejercicio"</a:t>
            </a:r>
            <a:r>
              <a:rPr lang="es-ES" dirty="0"/>
              <a:t>, se anotara el importe de la deducción inmediata de inversiones aplicada en el ejercicio.</a:t>
            </a:r>
          </a:p>
          <a:p>
            <a:pPr lvl="0" algn="just"/>
            <a:endParaRPr lang="es-MX" dirty="0"/>
          </a:p>
          <a:p>
            <a:pPr lvl="0" algn="just"/>
            <a:r>
              <a:rPr lang="es-ES" dirty="0"/>
              <a:t>En la columna </a:t>
            </a:r>
            <a:r>
              <a:rPr lang="es-ES" b="1" i="1" dirty="0"/>
              <a:t>"saldo pendiente de deducir al final del ejercicio"</a:t>
            </a:r>
            <a:r>
              <a:rPr lang="es-ES" dirty="0"/>
              <a:t>, se anotara el resultado de la operación aritmética de </a:t>
            </a:r>
            <a:r>
              <a:rPr lang="es-ES" u="sng" dirty="0"/>
              <a:t>sumar</a:t>
            </a:r>
            <a:r>
              <a:rPr lang="es-ES" dirty="0"/>
              <a:t> la columna </a:t>
            </a:r>
            <a:r>
              <a:rPr lang="es-ES" b="1" i="1" dirty="0"/>
              <a:t>"saldo pendiente de deducir al inicio del ejercicio"</a:t>
            </a:r>
            <a:r>
              <a:rPr lang="es-ES" dirty="0"/>
              <a:t>, </a:t>
            </a:r>
            <a:r>
              <a:rPr lang="es-ES" u="sng" dirty="0"/>
              <a:t>mas</a:t>
            </a:r>
            <a:r>
              <a:rPr lang="es-ES" dirty="0"/>
              <a:t> </a:t>
            </a:r>
            <a:r>
              <a:rPr lang="es-ES" b="1" i="1" dirty="0"/>
              <a:t>"moi de las adquisiciones durante el ejercicio"</a:t>
            </a:r>
            <a:r>
              <a:rPr lang="es-ES" dirty="0"/>
              <a:t>, </a:t>
            </a:r>
            <a:r>
              <a:rPr lang="es-ES" u="sng" dirty="0"/>
              <a:t>menos</a:t>
            </a:r>
            <a:r>
              <a:rPr lang="es-ES" dirty="0"/>
              <a:t> </a:t>
            </a:r>
            <a:r>
              <a:rPr lang="es-ES" b="1" i="1" dirty="0"/>
              <a:t>"enajenaciones y/o bajas"</a:t>
            </a:r>
            <a:r>
              <a:rPr lang="es-ES" dirty="0"/>
              <a:t>, </a:t>
            </a:r>
            <a:r>
              <a:rPr lang="es-ES" u="sng" dirty="0"/>
              <a:t>menos</a:t>
            </a:r>
            <a:r>
              <a:rPr lang="es-ES" dirty="0"/>
              <a:t> </a:t>
            </a:r>
            <a:r>
              <a:rPr lang="es-ES" b="1" i="1" dirty="0"/>
              <a:t>"deducción en el ejercicio", </a:t>
            </a:r>
            <a:r>
              <a:rPr lang="es-ES" u="sng" dirty="0"/>
              <a:t>menos</a:t>
            </a:r>
            <a:r>
              <a:rPr lang="es-ES" dirty="0"/>
              <a:t> </a:t>
            </a:r>
            <a:r>
              <a:rPr lang="es-ES" b="1" i="1" dirty="0"/>
              <a:t>"deducción inmediata en el ejercicio".</a:t>
            </a:r>
            <a:endParaRPr lang="es-MX" dirty="0"/>
          </a:p>
          <a:p>
            <a:endParaRPr lang="es-MX" dirty="0"/>
          </a:p>
        </p:txBody>
      </p:sp>
    </p:spTree>
    <p:extLst>
      <p:ext uri="{BB962C8B-B14F-4D97-AF65-F5344CB8AC3E}">
        <p14:creationId xmlns:p14="http://schemas.microsoft.com/office/powerpoint/2010/main" val="34037726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93F1760E-1754-4855-A48F-16E1F1FD8E49}"/>
              </a:ext>
            </a:extLst>
          </p:cNvPr>
          <p:cNvSpPr>
            <a:spLocks noGrp="1"/>
          </p:cNvSpPr>
          <p:nvPr>
            <p:ph type="title"/>
          </p:nvPr>
        </p:nvSpPr>
        <p:spPr>
          <a:xfrm>
            <a:off x="179512" y="-27432"/>
            <a:ext cx="8856984" cy="1280890"/>
          </a:xfrm>
        </p:spPr>
        <p:txBody>
          <a:bodyPr vert="horz" lIns="91440" tIns="45720" rIns="91440" bIns="45720" rtlCol="0" anchor="t">
            <a:noAutofit/>
          </a:bodyPr>
          <a:lstStyle/>
          <a:p>
            <a:pPr algn="ctr"/>
            <a:r>
              <a:rPr lang="es-MX" sz="2000" b="1" dirty="0"/>
              <a:t>Anexo 24.- Cuentas y documentos por cobrar y por pagar en moneda extranjera.- Sin cambios </a:t>
            </a:r>
          </a:p>
        </p:txBody>
      </p:sp>
      <p:pic>
        <p:nvPicPr>
          <p:cNvPr id="4" name="Marcador de contenido 3">
            <a:extLst>
              <a:ext uri="{FF2B5EF4-FFF2-40B4-BE49-F238E27FC236}">
                <a16:creationId xmlns="" xmlns:a16="http://schemas.microsoft.com/office/drawing/2014/main" id="{585CD207-A4BE-4ED8-8AEB-2E0AF2A00702}"/>
              </a:ext>
            </a:extLst>
          </p:cNvPr>
          <p:cNvPicPr>
            <a:picLocks noGrp="1" noChangeAspect="1"/>
          </p:cNvPicPr>
          <p:nvPr>
            <p:ph idx="1"/>
          </p:nvPr>
        </p:nvPicPr>
        <p:blipFill>
          <a:blip r:embed="rId2"/>
          <a:stretch>
            <a:fillRect/>
          </a:stretch>
        </p:blipFill>
        <p:spPr>
          <a:xfrm>
            <a:off x="179512" y="692696"/>
            <a:ext cx="8837296" cy="6048672"/>
          </a:xfrm>
          <a:prstGeom prst="rect">
            <a:avLst/>
          </a:prstGeom>
        </p:spPr>
      </p:pic>
    </p:spTree>
    <p:extLst>
      <p:ext uri="{BB962C8B-B14F-4D97-AF65-F5344CB8AC3E}">
        <p14:creationId xmlns:p14="http://schemas.microsoft.com/office/powerpoint/2010/main" val="33276629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7176F052-8B61-4899-878A-52940255F1DE}"/>
              </a:ext>
            </a:extLst>
          </p:cNvPr>
          <p:cNvSpPr>
            <a:spLocks noGrp="1"/>
          </p:cNvSpPr>
          <p:nvPr>
            <p:ph type="title"/>
          </p:nvPr>
        </p:nvSpPr>
        <p:spPr>
          <a:xfrm>
            <a:off x="457200" y="274638"/>
            <a:ext cx="8229600" cy="562074"/>
          </a:xfrm>
        </p:spPr>
        <p:txBody>
          <a:bodyPr vert="horz" lIns="91440" tIns="45720" rIns="91440" bIns="45720" rtlCol="0" anchor="t">
            <a:noAutofit/>
          </a:bodyPr>
          <a:lstStyle/>
          <a:p>
            <a:pPr algn="ctr"/>
            <a:r>
              <a:rPr lang="es-MX" sz="2000" b="1" dirty="0"/>
              <a:t>Anexo 25.- Prestamos al extranjero </a:t>
            </a:r>
          </a:p>
        </p:txBody>
      </p:sp>
      <p:pic>
        <p:nvPicPr>
          <p:cNvPr id="4" name="Marcador de contenido 3">
            <a:extLst>
              <a:ext uri="{FF2B5EF4-FFF2-40B4-BE49-F238E27FC236}">
                <a16:creationId xmlns="" xmlns:a16="http://schemas.microsoft.com/office/drawing/2014/main" id="{17C5F103-A49F-4CCB-8F8F-A9C6A1620509}"/>
              </a:ext>
            </a:extLst>
          </p:cNvPr>
          <p:cNvPicPr>
            <a:picLocks noGrp="1" noChangeAspect="1"/>
          </p:cNvPicPr>
          <p:nvPr>
            <p:ph idx="1"/>
          </p:nvPr>
        </p:nvPicPr>
        <p:blipFill>
          <a:blip r:embed="rId2"/>
          <a:stretch>
            <a:fillRect/>
          </a:stretch>
        </p:blipFill>
        <p:spPr>
          <a:xfrm>
            <a:off x="179511" y="692696"/>
            <a:ext cx="8784977" cy="6048672"/>
          </a:xfrm>
          <a:prstGeom prst="rect">
            <a:avLst/>
          </a:prstGeom>
        </p:spPr>
      </p:pic>
    </p:spTree>
    <p:extLst>
      <p:ext uri="{BB962C8B-B14F-4D97-AF65-F5344CB8AC3E}">
        <p14:creationId xmlns:p14="http://schemas.microsoft.com/office/powerpoint/2010/main" val="4247178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6C4EFB8F-92BB-47B3-A474-B6D78B31E8D0}"/>
              </a:ext>
            </a:extLst>
          </p:cNvPr>
          <p:cNvSpPr>
            <a:spLocks noGrp="1"/>
          </p:cNvSpPr>
          <p:nvPr>
            <p:ph type="title"/>
          </p:nvPr>
        </p:nvSpPr>
        <p:spPr>
          <a:xfrm>
            <a:off x="179512" y="116632"/>
            <a:ext cx="8964488" cy="562074"/>
          </a:xfrm>
        </p:spPr>
        <p:txBody>
          <a:bodyPr vert="horz" lIns="91440" tIns="45720" rIns="91440" bIns="45720" rtlCol="0" anchor="t">
            <a:noAutofit/>
          </a:bodyPr>
          <a:lstStyle/>
          <a:p>
            <a:pPr algn="ctr"/>
            <a:r>
              <a:rPr lang="es-MX" sz="2000" b="1" dirty="0"/>
              <a:t>Anexo 26.- Integración de pérdidas fiscales del ejercicios anteriores</a:t>
            </a:r>
          </a:p>
        </p:txBody>
      </p:sp>
      <p:pic>
        <p:nvPicPr>
          <p:cNvPr id="4" name="Marcador de contenido 3">
            <a:extLst>
              <a:ext uri="{FF2B5EF4-FFF2-40B4-BE49-F238E27FC236}">
                <a16:creationId xmlns="" xmlns:a16="http://schemas.microsoft.com/office/drawing/2014/main" id="{DCBBE8B3-94EB-44FA-890D-8C0FE61DF3C0}"/>
              </a:ext>
            </a:extLst>
          </p:cNvPr>
          <p:cNvPicPr>
            <a:picLocks noGrp="1" noChangeAspect="1"/>
          </p:cNvPicPr>
          <p:nvPr>
            <p:ph idx="1"/>
          </p:nvPr>
        </p:nvPicPr>
        <p:blipFill>
          <a:blip r:embed="rId2"/>
          <a:stretch>
            <a:fillRect/>
          </a:stretch>
        </p:blipFill>
        <p:spPr>
          <a:xfrm>
            <a:off x="179512" y="694714"/>
            <a:ext cx="8928992" cy="5902638"/>
          </a:xfrm>
          <a:prstGeom prst="rect">
            <a:avLst/>
          </a:prstGeom>
        </p:spPr>
      </p:pic>
    </p:spTree>
    <p:extLst>
      <p:ext uri="{BB962C8B-B14F-4D97-AF65-F5344CB8AC3E}">
        <p14:creationId xmlns:p14="http://schemas.microsoft.com/office/powerpoint/2010/main" val="6637497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2AAE8D81-9505-4E9F-97C3-7704CBFE080C}"/>
              </a:ext>
            </a:extLst>
          </p:cNvPr>
          <p:cNvSpPr>
            <a:spLocks noGrp="1"/>
          </p:cNvSpPr>
          <p:nvPr>
            <p:ph type="title"/>
          </p:nvPr>
        </p:nvSpPr>
        <p:spPr>
          <a:xfrm>
            <a:off x="457200" y="116632"/>
            <a:ext cx="8229600" cy="490066"/>
          </a:xfrm>
        </p:spPr>
        <p:txBody>
          <a:bodyPr vert="horz" lIns="91440" tIns="45720" rIns="91440" bIns="45720" rtlCol="0" anchor="t">
            <a:noAutofit/>
          </a:bodyPr>
          <a:lstStyle/>
          <a:p>
            <a:pPr algn="ctr"/>
            <a:r>
              <a:rPr lang="es-MX" sz="2000" b="1" dirty="0"/>
              <a:t> Cuestionario de diagnostico fiscal revisión del contador publico </a:t>
            </a:r>
          </a:p>
        </p:txBody>
      </p:sp>
      <p:pic>
        <p:nvPicPr>
          <p:cNvPr id="4" name="Marcador de contenido 3">
            <a:extLst>
              <a:ext uri="{FF2B5EF4-FFF2-40B4-BE49-F238E27FC236}">
                <a16:creationId xmlns="" xmlns:a16="http://schemas.microsoft.com/office/drawing/2014/main" id="{8FE38ED1-259F-48BC-8031-5CD2A2230EF1}"/>
              </a:ext>
            </a:extLst>
          </p:cNvPr>
          <p:cNvPicPr>
            <a:picLocks noGrp="1" noChangeAspect="1"/>
          </p:cNvPicPr>
          <p:nvPr>
            <p:ph idx="1"/>
          </p:nvPr>
        </p:nvPicPr>
        <p:blipFill>
          <a:blip r:embed="rId2"/>
          <a:stretch>
            <a:fillRect/>
          </a:stretch>
        </p:blipFill>
        <p:spPr>
          <a:xfrm>
            <a:off x="179512" y="764704"/>
            <a:ext cx="8784976" cy="5976664"/>
          </a:xfrm>
          <a:prstGeom prst="rect">
            <a:avLst/>
          </a:prstGeom>
        </p:spPr>
      </p:pic>
    </p:spTree>
    <p:extLst>
      <p:ext uri="{BB962C8B-B14F-4D97-AF65-F5344CB8AC3E}">
        <p14:creationId xmlns:p14="http://schemas.microsoft.com/office/powerpoint/2010/main" val="6905407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EF45035F-D8C1-48E0-A6C4-E3F03437B1D4}"/>
              </a:ext>
            </a:extLst>
          </p:cNvPr>
          <p:cNvSpPr>
            <a:spLocks noGrp="1"/>
          </p:cNvSpPr>
          <p:nvPr>
            <p:ph type="title"/>
          </p:nvPr>
        </p:nvSpPr>
        <p:spPr>
          <a:xfrm>
            <a:off x="457200" y="0"/>
            <a:ext cx="8229600" cy="274042"/>
          </a:xfrm>
        </p:spPr>
        <p:txBody>
          <a:bodyPr vert="horz" lIns="91440" tIns="45720" rIns="91440" bIns="45720" rtlCol="0" anchor="t">
            <a:noAutofit/>
          </a:bodyPr>
          <a:lstStyle/>
          <a:p>
            <a:pPr algn="ctr"/>
            <a:r>
              <a:rPr lang="es-MX" sz="2000" b="1" dirty="0"/>
              <a:t>SIPRED 2018</a:t>
            </a:r>
          </a:p>
        </p:txBody>
      </p:sp>
      <p:pic>
        <p:nvPicPr>
          <p:cNvPr id="4" name="Marcador de contenido 3">
            <a:extLst>
              <a:ext uri="{FF2B5EF4-FFF2-40B4-BE49-F238E27FC236}">
                <a16:creationId xmlns="" xmlns:a16="http://schemas.microsoft.com/office/drawing/2014/main" id="{0ECC9A86-7C7D-4E54-94BA-21C15AAF66FA}"/>
              </a:ext>
            </a:extLst>
          </p:cNvPr>
          <p:cNvPicPr>
            <a:picLocks noGrp="1" noChangeAspect="1"/>
          </p:cNvPicPr>
          <p:nvPr>
            <p:ph idx="1"/>
          </p:nvPr>
        </p:nvPicPr>
        <p:blipFill>
          <a:blip r:embed="rId2"/>
          <a:stretch>
            <a:fillRect/>
          </a:stretch>
        </p:blipFill>
        <p:spPr>
          <a:xfrm>
            <a:off x="179512" y="548680"/>
            <a:ext cx="8784976" cy="6309320"/>
          </a:xfrm>
          <a:prstGeom prst="rect">
            <a:avLst/>
          </a:prstGeom>
        </p:spPr>
      </p:pic>
    </p:spTree>
    <p:extLst>
      <p:ext uri="{BB962C8B-B14F-4D97-AF65-F5344CB8AC3E}">
        <p14:creationId xmlns:p14="http://schemas.microsoft.com/office/powerpoint/2010/main" val="709563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5520" y="116632"/>
            <a:ext cx="8229600" cy="564672"/>
          </a:xfrm>
        </p:spPr>
        <p:txBody>
          <a:bodyPr>
            <a:normAutofit/>
          </a:bodyPr>
          <a:lstStyle/>
          <a:p>
            <a:pPr algn="ctr"/>
            <a:r>
              <a:rPr lang="es-MX" sz="2400" b="1" dirty="0"/>
              <a:t>CÓDIGO FISCAL DE LA FEDERACIÓN</a:t>
            </a:r>
          </a:p>
        </p:txBody>
      </p:sp>
      <p:sp>
        <p:nvSpPr>
          <p:cNvPr id="3" name="2 Marcador de contenido"/>
          <p:cNvSpPr>
            <a:spLocks noGrp="1"/>
          </p:cNvSpPr>
          <p:nvPr>
            <p:ph idx="1"/>
          </p:nvPr>
        </p:nvSpPr>
        <p:spPr>
          <a:xfrm>
            <a:off x="457200" y="1484784"/>
            <a:ext cx="8229600" cy="4839816"/>
          </a:xfrm>
        </p:spPr>
        <p:txBody>
          <a:bodyPr>
            <a:normAutofit/>
          </a:bodyPr>
          <a:lstStyle/>
          <a:p>
            <a:r>
              <a:rPr lang="es-ES" dirty="0">
                <a:solidFill>
                  <a:schemeClr val="tx1">
                    <a:lumMod val="95000"/>
                    <a:lumOff val="5000"/>
                  </a:schemeClr>
                </a:solidFill>
              </a:rPr>
              <a:t>La fecha de Presentación del Dictamen:</a:t>
            </a:r>
          </a:p>
          <a:p>
            <a:endParaRPr lang="es-ES" dirty="0">
              <a:solidFill>
                <a:schemeClr val="tx1">
                  <a:lumMod val="95000"/>
                  <a:lumOff val="5000"/>
                </a:schemeClr>
              </a:solidFill>
            </a:endParaRPr>
          </a:p>
          <a:p>
            <a:pPr algn="just"/>
            <a:r>
              <a:rPr lang="es-ES" dirty="0">
                <a:solidFill>
                  <a:schemeClr val="tx1">
                    <a:lumMod val="95000"/>
                    <a:lumOff val="5000"/>
                  </a:schemeClr>
                </a:solidFill>
              </a:rPr>
              <a:t>Los contribuyentes que hayan optado por presentar el dictamen de los estados financieros formulado por contador público registrado deberán presentarlo dentro de los plazos autorizados, incluyendo la información y documentación, de acuerdo con lo dispuesto por el Reglamento de este Código y las reglas de carácter general que al efecto emita el Servicio de Administración Tributaria, a más tardar el 15 de julio del año inmediato posterior a la terminación del ejercicio de que se trate.</a:t>
            </a:r>
            <a:endParaRPr lang="es-MX" dirty="0">
              <a:solidFill>
                <a:schemeClr val="tx1">
                  <a:lumMod val="95000"/>
                  <a:lumOff val="5000"/>
                </a:schemeClr>
              </a:solidFill>
            </a:endParaRPr>
          </a:p>
          <a:p>
            <a:endParaRPr lang="es-MX" dirty="0">
              <a:solidFill>
                <a:schemeClr val="tx1">
                  <a:lumMod val="95000"/>
                  <a:lumOff val="5000"/>
                </a:schemeClr>
              </a:solidFill>
            </a:endParaRPr>
          </a:p>
        </p:txBody>
      </p:sp>
    </p:spTree>
    <p:extLst>
      <p:ext uri="{BB962C8B-B14F-4D97-AF65-F5344CB8AC3E}">
        <p14:creationId xmlns:p14="http://schemas.microsoft.com/office/powerpoint/2010/main" val="6309465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4624"/>
            <a:ext cx="8229600" cy="576064"/>
          </a:xfrm>
        </p:spPr>
        <p:txBody>
          <a:bodyPr vert="horz" lIns="91440" tIns="45720" rIns="91440" bIns="45720" rtlCol="0" anchor="t">
            <a:noAutofit/>
          </a:bodyPr>
          <a:lstStyle/>
          <a:p>
            <a:pPr algn="ctr"/>
            <a:r>
              <a:rPr lang="es-MX" sz="2000" b="1" dirty="0"/>
              <a:t>SIPRED 2018</a:t>
            </a:r>
          </a:p>
        </p:txBody>
      </p:sp>
      <p:sp>
        <p:nvSpPr>
          <p:cNvPr id="3" name="2 Marcador de contenido"/>
          <p:cNvSpPr>
            <a:spLocks noGrp="1"/>
          </p:cNvSpPr>
          <p:nvPr>
            <p:ph idx="1"/>
          </p:nvPr>
        </p:nvSpPr>
        <p:spPr>
          <a:xfrm>
            <a:off x="1259632" y="548680"/>
            <a:ext cx="7704856" cy="5001419"/>
          </a:xfrm>
        </p:spPr>
        <p:txBody>
          <a:bodyPr>
            <a:noAutofit/>
          </a:bodyPr>
          <a:lstStyle/>
          <a:p>
            <a:r>
              <a:rPr lang="es-MX" sz="1500" b="1" dirty="0"/>
              <a:t>Las opciones son: </a:t>
            </a:r>
          </a:p>
          <a:p>
            <a:r>
              <a:rPr lang="es-MX" sz="1500" dirty="0"/>
              <a:t>SIPRED </a:t>
            </a:r>
          </a:p>
          <a:p>
            <a:r>
              <a:rPr lang="es-MX" sz="1500" dirty="0"/>
              <a:t>Para acceder al </a:t>
            </a:r>
            <a:r>
              <a:rPr lang="es-MX" sz="1500" b="1" dirty="0"/>
              <a:t>SISTEMA DE PRESENTACION DEL DICTAMEN FISCAL. </a:t>
            </a:r>
          </a:p>
          <a:p>
            <a:r>
              <a:rPr lang="es-MX" sz="1500" dirty="0"/>
              <a:t>SIPIAD </a:t>
            </a:r>
          </a:p>
          <a:p>
            <a:r>
              <a:rPr lang="es-MX" sz="1500" dirty="0"/>
              <a:t>Para acceder al </a:t>
            </a:r>
            <a:r>
              <a:rPr lang="es-MX" sz="1500" b="1" dirty="0"/>
              <a:t>SISTEMA DE PRESENTACION DE LA INFORMACION ALTERNATIVA AL DICTAMEN. </a:t>
            </a:r>
          </a:p>
          <a:p>
            <a:endParaRPr lang="es-MX" sz="1500" dirty="0"/>
          </a:p>
          <a:p>
            <a:r>
              <a:rPr lang="es-MX" sz="1500" b="1" dirty="0"/>
              <a:t>DISIF (32H-CFF) </a:t>
            </a:r>
          </a:p>
          <a:p>
            <a:r>
              <a:rPr lang="es-MX" sz="1500" dirty="0"/>
              <a:t>Para acceder a la </a:t>
            </a:r>
            <a:r>
              <a:rPr lang="es-MX" sz="1500" b="1" dirty="0"/>
              <a:t>DECLARACIÓN INFORMATIVA SOBRE SU SITUACIÓN FISCAL. </a:t>
            </a:r>
          </a:p>
          <a:p>
            <a:r>
              <a:rPr lang="es-MX" sz="1500" b="1" dirty="0"/>
              <a:t>Hoja de Trabajo </a:t>
            </a:r>
          </a:p>
          <a:p>
            <a:r>
              <a:rPr lang="es-MX" sz="1500" dirty="0"/>
              <a:t>Para acceder a las plantillas de un documento en modo de Hoja de Trabajo. </a:t>
            </a:r>
          </a:p>
          <a:p>
            <a:r>
              <a:rPr lang="es-MX" sz="1500" b="1" dirty="0"/>
              <a:t>Monitor Externo </a:t>
            </a:r>
          </a:p>
          <a:p>
            <a:r>
              <a:rPr lang="es-MX" sz="1500" dirty="0"/>
              <a:t>Para acceder al </a:t>
            </a:r>
            <a:r>
              <a:rPr lang="es-MX" sz="1500" b="1" dirty="0"/>
              <a:t>Monitor Externo. </a:t>
            </a:r>
          </a:p>
          <a:p>
            <a:pPr>
              <a:buNone/>
            </a:pPr>
            <a:r>
              <a:rPr lang="es-MX" sz="1500" dirty="0"/>
              <a:t>	 </a:t>
            </a:r>
            <a:r>
              <a:rPr lang="es-MX" sz="1500" b="1" dirty="0"/>
              <a:t>Papeles de Trabajo </a:t>
            </a:r>
          </a:p>
          <a:p>
            <a:r>
              <a:rPr lang="es-MX" sz="1500" dirty="0"/>
              <a:t>Para acceder a Papeles de Trabajo del dictamen fiscal </a:t>
            </a:r>
          </a:p>
          <a:p>
            <a:r>
              <a:rPr lang="es-MX" sz="1500" dirty="0"/>
              <a:t>Nueva Instancia </a:t>
            </a:r>
            <a:r>
              <a:rPr lang="es-MX" sz="1500" dirty="0" smtClean="0"/>
              <a:t>Excel.</a:t>
            </a:r>
            <a:endParaRPr lang="es-MX" sz="1500" dirty="0"/>
          </a:p>
          <a:p>
            <a:r>
              <a:rPr lang="es-MX" sz="1500" dirty="0"/>
              <a:t>Inicia una nueva instancia de </a:t>
            </a:r>
            <a:r>
              <a:rPr lang="es-MX" sz="1500" dirty="0" smtClean="0"/>
              <a:t>Excel</a:t>
            </a:r>
            <a:endParaRPr lang="es-MX" sz="1500" dirty="0"/>
          </a:p>
          <a:p>
            <a:endParaRPr lang="es-MX" sz="1500" dirty="0"/>
          </a:p>
        </p:txBody>
      </p:sp>
    </p:spTree>
    <p:extLst>
      <p:ext uri="{BB962C8B-B14F-4D97-AF65-F5344CB8AC3E}">
        <p14:creationId xmlns:p14="http://schemas.microsoft.com/office/powerpoint/2010/main" val="36863098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EF45035F-D8C1-48E0-A6C4-E3F03437B1D4}"/>
              </a:ext>
            </a:extLst>
          </p:cNvPr>
          <p:cNvSpPr>
            <a:spLocks noGrp="1"/>
          </p:cNvSpPr>
          <p:nvPr>
            <p:ph type="title"/>
          </p:nvPr>
        </p:nvSpPr>
        <p:spPr>
          <a:xfrm>
            <a:off x="395536" y="260648"/>
            <a:ext cx="8229600" cy="274042"/>
          </a:xfrm>
        </p:spPr>
        <p:txBody>
          <a:bodyPr vert="horz" lIns="91440" tIns="45720" rIns="91440" bIns="45720" rtlCol="0" anchor="t">
            <a:noAutofit/>
          </a:bodyPr>
          <a:lstStyle/>
          <a:p>
            <a:pPr algn="ctr"/>
            <a:r>
              <a:rPr lang="es-MX" sz="2000" b="1" dirty="0"/>
              <a:t>SIPRED 2018</a:t>
            </a:r>
          </a:p>
        </p:txBody>
      </p:sp>
      <p:pic>
        <p:nvPicPr>
          <p:cNvPr id="4" name="Marcador de contenido 3">
            <a:extLst>
              <a:ext uri="{FF2B5EF4-FFF2-40B4-BE49-F238E27FC236}">
                <a16:creationId xmlns="" xmlns:a16="http://schemas.microsoft.com/office/drawing/2014/main" id="{0ECC9A86-7C7D-4E54-94BA-21C15AAF66FA}"/>
              </a:ext>
            </a:extLst>
          </p:cNvPr>
          <p:cNvPicPr>
            <a:picLocks noGrp="1" noChangeAspect="1"/>
          </p:cNvPicPr>
          <p:nvPr>
            <p:ph idx="1"/>
          </p:nvPr>
        </p:nvPicPr>
        <p:blipFill>
          <a:blip r:embed="rId2"/>
          <a:stretch>
            <a:fillRect/>
          </a:stretch>
        </p:blipFill>
        <p:spPr>
          <a:xfrm>
            <a:off x="179511" y="692696"/>
            <a:ext cx="8784977" cy="6165304"/>
          </a:xfrm>
          <a:prstGeom prst="rect">
            <a:avLst/>
          </a:prstGeom>
        </p:spPr>
      </p:pic>
      <p:sp>
        <p:nvSpPr>
          <p:cNvPr id="5" name="5 Rectángulo">
            <a:extLst>
              <a:ext uri="{FF2B5EF4-FFF2-40B4-BE49-F238E27FC236}">
                <a16:creationId xmlns="" xmlns:a16="http://schemas.microsoft.com/office/drawing/2014/main" id="{03120781-CE5C-4F67-BF87-141844B54184}"/>
              </a:ext>
            </a:extLst>
          </p:cNvPr>
          <p:cNvSpPr/>
          <p:nvPr/>
        </p:nvSpPr>
        <p:spPr>
          <a:xfrm>
            <a:off x="1691680" y="3068960"/>
            <a:ext cx="4572000" cy="2308324"/>
          </a:xfrm>
          <a:prstGeom prst="rect">
            <a:avLst/>
          </a:prstGeom>
        </p:spPr>
        <p:txBody>
          <a:bodyPr>
            <a:spAutoFit/>
          </a:bodyPr>
          <a:lstStyle/>
          <a:p>
            <a:pPr lvl="1"/>
            <a:r>
              <a:rPr lang="es-ES" sz="2400" dirty="0"/>
              <a:t>ABRIR UNA SESION DE EXCEL</a:t>
            </a:r>
          </a:p>
          <a:p>
            <a:pPr lvl="1"/>
            <a:endParaRPr lang="es-ES" sz="2400" dirty="0"/>
          </a:p>
          <a:p>
            <a:pPr lvl="1"/>
            <a:r>
              <a:rPr lang="es-ES" sz="2400" dirty="0"/>
              <a:t>SELECCIONAR PESTAÑA SAT</a:t>
            </a:r>
          </a:p>
          <a:p>
            <a:pPr lvl="1"/>
            <a:endParaRPr lang="es-ES" sz="2400" dirty="0"/>
          </a:p>
          <a:p>
            <a:pPr lvl="1"/>
            <a:r>
              <a:rPr lang="es-ES" sz="2400" dirty="0"/>
              <a:t>SELECCIONAR APLICACIÓN SIPRED</a:t>
            </a:r>
          </a:p>
        </p:txBody>
      </p:sp>
    </p:spTree>
    <p:extLst>
      <p:ext uri="{BB962C8B-B14F-4D97-AF65-F5344CB8AC3E}">
        <p14:creationId xmlns:p14="http://schemas.microsoft.com/office/powerpoint/2010/main" val="16156739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 xmlns:a16="http://schemas.microsoft.com/office/drawing/2014/main" id="{D9D0A7A2-383B-4D07-A23F-ECAE58B0B5F9}"/>
              </a:ext>
            </a:extLst>
          </p:cNvPr>
          <p:cNvPicPr>
            <a:picLocks noGrp="1" noChangeAspect="1"/>
          </p:cNvPicPr>
          <p:nvPr>
            <p:ph idx="1"/>
          </p:nvPr>
        </p:nvPicPr>
        <p:blipFill>
          <a:blip r:embed="rId2"/>
          <a:stretch>
            <a:fillRect/>
          </a:stretch>
        </p:blipFill>
        <p:spPr>
          <a:xfrm>
            <a:off x="191098" y="188640"/>
            <a:ext cx="8931190" cy="6466730"/>
          </a:xfrm>
          <a:prstGeom prst="rect">
            <a:avLst/>
          </a:prstGeom>
        </p:spPr>
      </p:pic>
      <p:sp>
        <p:nvSpPr>
          <p:cNvPr id="5" name="1 Título">
            <a:extLst>
              <a:ext uri="{FF2B5EF4-FFF2-40B4-BE49-F238E27FC236}">
                <a16:creationId xmlns="" xmlns:a16="http://schemas.microsoft.com/office/drawing/2014/main" id="{4AAC3D08-93B4-4B77-BEC1-B6CD27B2DE85}"/>
              </a:ext>
            </a:extLst>
          </p:cNvPr>
          <p:cNvSpPr txBox="1">
            <a:spLocks/>
          </p:cNvSpPr>
          <p:nvPr/>
        </p:nvSpPr>
        <p:spPr>
          <a:xfrm>
            <a:off x="457200" y="1988840"/>
            <a:ext cx="8229600" cy="420656"/>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b="1" dirty="0"/>
              <a:t>Opciones de menú SIPRED </a:t>
            </a:r>
            <a:endParaRPr lang="es-MX" sz="2400" dirty="0"/>
          </a:p>
        </p:txBody>
      </p:sp>
      <p:sp>
        <p:nvSpPr>
          <p:cNvPr id="6" name="3 Rectángulo">
            <a:extLst>
              <a:ext uri="{FF2B5EF4-FFF2-40B4-BE49-F238E27FC236}">
                <a16:creationId xmlns="" xmlns:a16="http://schemas.microsoft.com/office/drawing/2014/main" id="{8FF39AD2-C398-44B3-9AA7-2AF14A3D244C}"/>
              </a:ext>
            </a:extLst>
          </p:cNvPr>
          <p:cNvSpPr/>
          <p:nvPr/>
        </p:nvSpPr>
        <p:spPr>
          <a:xfrm>
            <a:off x="827584" y="2708920"/>
            <a:ext cx="4572000" cy="3139321"/>
          </a:xfrm>
          <a:prstGeom prst="rect">
            <a:avLst/>
          </a:prstGeom>
        </p:spPr>
        <p:txBody>
          <a:bodyPr>
            <a:spAutoFit/>
          </a:bodyPr>
          <a:lstStyle/>
          <a:p>
            <a:r>
              <a:rPr lang="es-MX" dirty="0"/>
              <a:t>Nuevo. </a:t>
            </a:r>
          </a:p>
          <a:p>
            <a:r>
              <a:rPr lang="es-MX" dirty="0"/>
              <a:t> Abrir. </a:t>
            </a:r>
          </a:p>
          <a:p>
            <a:r>
              <a:rPr lang="es-MX" dirty="0">
                <a:solidFill>
                  <a:srgbClr val="FF0000"/>
                </a:solidFill>
              </a:rPr>
              <a:t>Cerrar</a:t>
            </a:r>
          </a:p>
          <a:p>
            <a:r>
              <a:rPr lang="es-MX" dirty="0"/>
              <a:t> Guardar. </a:t>
            </a:r>
          </a:p>
          <a:p>
            <a:r>
              <a:rPr lang="es-MX" dirty="0"/>
              <a:t> Vista Previa </a:t>
            </a:r>
          </a:p>
          <a:p>
            <a:r>
              <a:rPr lang="es-MX" dirty="0"/>
              <a:t> Pegar Columna / Renglón </a:t>
            </a:r>
          </a:p>
          <a:p>
            <a:r>
              <a:rPr lang="es-MX" dirty="0"/>
              <a:t>Convertir Dictamen </a:t>
            </a:r>
          </a:p>
          <a:p>
            <a:r>
              <a:rPr lang="es-MX" dirty="0"/>
              <a:t>Realizar Transferencia </a:t>
            </a:r>
          </a:p>
          <a:p>
            <a:r>
              <a:rPr lang="es-MX" dirty="0"/>
              <a:t>Datos del Contribuyente. </a:t>
            </a:r>
          </a:p>
          <a:p>
            <a:r>
              <a:rPr lang="es-MX" dirty="0"/>
              <a:t>Datos del CPI (Contador Público Inscrito). </a:t>
            </a:r>
          </a:p>
          <a:p>
            <a:r>
              <a:rPr lang="es-MX" dirty="0"/>
              <a:t>Datos del Representante Legal </a:t>
            </a:r>
          </a:p>
        </p:txBody>
      </p:sp>
      <p:sp>
        <p:nvSpPr>
          <p:cNvPr id="7" name="2 Marcador de contenido">
            <a:extLst>
              <a:ext uri="{FF2B5EF4-FFF2-40B4-BE49-F238E27FC236}">
                <a16:creationId xmlns="" xmlns:a16="http://schemas.microsoft.com/office/drawing/2014/main" id="{89F79975-AA46-49A6-8D68-9054E94EFBB6}"/>
              </a:ext>
            </a:extLst>
          </p:cNvPr>
          <p:cNvSpPr txBox="1">
            <a:spLocks/>
          </p:cNvSpPr>
          <p:nvPr/>
        </p:nvSpPr>
        <p:spPr>
          <a:xfrm>
            <a:off x="4724284" y="2459622"/>
            <a:ext cx="3610744" cy="3687688"/>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s-MX" dirty="0"/>
          </a:p>
          <a:p>
            <a:r>
              <a:rPr lang="es-MX" dirty="0"/>
              <a:t>Declaraciones y Pagos Anteriores. </a:t>
            </a:r>
          </a:p>
          <a:p>
            <a:r>
              <a:rPr lang="es-MX" dirty="0"/>
              <a:t>Validar. </a:t>
            </a:r>
          </a:p>
          <a:p>
            <a:r>
              <a:rPr lang="es-MX" dirty="0"/>
              <a:t> Validar </a:t>
            </a:r>
            <a:r>
              <a:rPr lang="es-MX" dirty="0"/>
              <a:t>Inf</a:t>
            </a:r>
            <a:r>
              <a:rPr lang="es-MX" dirty="0"/>
              <a:t>. de la HT. </a:t>
            </a:r>
          </a:p>
          <a:p>
            <a:r>
              <a:rPr lang="es-MX" dirty="0"/>
              <a:t>Visualizar Dictamen. </a:t>
            </a:r>
          </a:p>
          <a:p>
            <a:r>
              <a:rPr lang="es-MX" dirty="0"/>
              <a:t> Firma Digital. </a:t>
            </a:r>
          </a:p>
          <a:p>
            <a:r>
              <a:rPr lang="es-MX" dirty="0"/>
              <a:t> 2da Firma Digital. </a:t>
            </a:r>
          </a:p>
          <a:p>
            <a:r>
              <a:rPr lang="es-MX" dirty="0"/>
              <a:t> Enviar. </a:t>
            </a:r>
          </a:p>
          <a:p>
            <a:r>
              <a:rPr lang="es-MX" dirty="0"/>
              <a:t>Preparar y Firmar. </a:t>
            </a:r>
          </a:p>
          <a:p>
            <a:r>
              <a:rPr lang="es-MX" dirty="0"/>
              <a:t> Iniciar Sesión. </a:t>
            </a:r>
          </a:p>
          <a:p>
            <a:r>
              <a:rPr lang="es-MX" dirty="0"/>
              <a:t>Acerca de SIPRED. </a:t>
            </a:r>
          </a:p>
          <a:p>
            <a:r>
              <a:rPr lang="es-MX" dirty="0"/>
              <a:t> Regresar al Menú SAT. </a:t>
            </a:r>
          </a:p>
          <a:p>
            <a:endParaRPr lang="es-MX" dirty="0"/>
          </a:p>
        </p:txBody>
      </p:sp>
    </p:spTree>
    <p:extLst>
      <p:ext uri="{BB962C8B-B14F-4D97-AF65-F5344CB8AC3E}">
        <p14:creationId xmlns:p14="http://schemas.microsoft.com/office/powerpoint/2010/main" val="20179958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00615B27-91BF-4E15-BD78-F978B35E421F}"/>
              </a:ext>
            </a:extLst>
          </p:cNvPr>
          <p:cNvSpPr>
            <a:spLocks noGrp="1"/>
          </p:cNvSpPr>
          <p:nvPr>
            <p:ph type="title"/>
          </p:nvPr>
        </p:nvSpPr>
        <p:spPr>
          <a:xfrm>
            <a:off x="457200" y="404663"/>
            <a:ext cx="8229600" cy="446045"/>
          </a:xfrm>
        </p:spPr>
        <p:txBody>
          <a:bodyPr vert="horz" lIns="91440" tIns="45720" rIns="91440" bIns="45720" rtlCol="0" anchor="t">
            <a:noAutofit/>
          </a:bodyPr>
          <a:lstStyle/>
          <a:p>
            <a:pPr algn="ctr"/>
            <a:r>
              <a:rPr lang="es-MX" sz="2000" b="1" dirty="0"/>
              <a:t>Abrir contribuyente</a:t>
            </a:r>
          </a:p>
        </p:txBody>
      </p:sp>
      <p:sp>
        <p:nvSpPr>
          <p:cNvPr id="2" name="Marcador de contenido 1">
            <a:extLst>
              <a:ext uri="{FF2B5EF4-FFF2-40B4-BE49-F238E27FC236}">
                <a16:creationId xmlns="" xmlns:a16="http://schemas.microsoft.com/office/drawing/2014/main" id="{7D298B7D-D884-4B2C-8B68-DA8F018B3E37}"/>
              </a:ext>
            </a:extLst>
          </p:cNvPr>
          <p:cNvSpPr>
            <a:spLocks noGrp="1"/>
          </p:cNvSpPr>
          <p:nvPr>
            <p:ph idx="1"/>
          </p:nvPr>
        </p:nvSpPr>
        <p:spPr/>
        <p:txBody>
          <a:bodyPr/>
          <a:lstStyle/>
          <a:p>
            <a:endParaRPr lang="es-MX" dirty="0"/>
          </a:p>
        </p:txBody>
      </p:sp>
      <p:pic>
        <p:nvPicPr>
          <p:cNvPr id="4" name="Imagen 3">
            <a:extLst>
              <a:ext uri="{FF2B5EF4-FFF2-40B4-BE49-F238E27FC236}">
                <a16:creationId xmlns="" xmlns:a16="http://schemas.microsoft.com/office/drawing/2014/main" id="{976D578F-E043-4216-B725-658E687DE97E}"/>
              </a:ext>
            </a:extLst>
          </p:cNvPr>
          <p:cNvPicPr>
            <a:picLocks noChangeAspect="1"/>
          </p:cNvPicPr>
          <p:nvPr/>
        </p:nvPicPr>
        <p:blipFill>
          <a:blip r:embed="rId2"/>
          <a:stretch>
            <a:fillRect/>
          </a:stretch>
        </p:blipFill>
        <p:spPr>
          <a:xfrm>
            <a:off x="0" y="1268759"/>
            <a:ext cx="9144000" cy="4730735"/>
          </a:xfrm>
          <a:prstGeom prst="rect">
            <a:avLst/>
          </a:prstGeom>
        </p:spPr>
      </p:pic>
    </p:spTree>
    <p:extLst>
      <p:ext uri="{BB962C8B-B14F-4D97-AF65-F5344CB8AC3E}">
        <p14:creationId xmlns:p14="http://schemas.microsoft.com/office/powerpoint/2010/main" val="28408553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 xmlns:a16="http://schemas.microsoft.com/office/drawing/2014/main" id="{8D2BFE14-425F-4B3C-AE55-1C868D2F57D4}"/>
              </a:ext>
            </a:extLst>
          </p:cNvPr>
          <p:cNvSpPr>
            <a:spLocks noGrp="1"/>
          </p:cNvSpPr>
          <p:nvPr>
            <p:ph idx="1"/>
          </p:nvPr>
        </p:nvSpPr>
        <p:spPr/>
        <p:txBody>
          <a:bodyPr/>
          <a:lstStyle/>
          <a:p>
            <a:endParaRPr lang="es-MX" dirty="0"/>
          </a:p>
        </p:txBody>
      </p:sp>
      <p:pic>
        <p:nvPicPr>
          <p:cNvPr id="4" name="Imagen 3">
            <a:extLst>
              <a:ext uri="{FF2B5EF4-FFF2-40B4-BE49-F238E27FC236}">
                <a16:creationId xmlns="" xmlns:a16="http://schemas.microsoft.com/office/drawing/2014/main" id="{43D1D30E-50AF-4D35-B591-AB7D5DDAD8AF}"/>
              </a:ext>
            </a:extLst>
          </p:cNvPr>
          <p:cNvPicPr>
            <a:picLocks noChangeAspect="1"/>
          </p:cNvPicPr>
          <p:nvPr/>
        </p:nvPicPr>
        <p:blipFill>
          <a:blip r:embed="rId2"/>
          <a:stretch>
            <a:fillRect/>
          </a:stretch>
        </p:blipFill>
        <p:spPr>
          <a:xfrm>
            <a:off x="0" y="188640"/>
            <a:ext cx="9144000" cy="6480720"/>
          </a:xfrm>
          <a:prstGeom prst="rect">
            <a:avLst/>
          </a:prstGeom>
        </p:spPr>
      </p:pic>
    </p:spTree>
    <p:extLst>
      <p:ext uri="{BB962C8B-B14F-4D97-AF65-F5344CB8AC3E}">
        <p14:creationId xmlns:p14="http://schemas.microsoft.com/office/powerpoint/2010/main" val="34954328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 xmlns:a16="http://schemas.microsoft.com/office/drawing/2014/main" id="{0B90AA70-D0D2-40A7-91E5-0087B59971DE}"/>
              </a:ext>
            </a:extLst>
          </p:cNvPr>
          <p:cNvSpPr>
            <a:spLocks noGrp="1"/>
          </p:cNvSpPr>
          <p:nvPr>
            <p:ph idx="1"/>
          </p:nvPr>
        </p:nvSpPr>
        <p:spPr/>
        <p:txBody>
          <a:bodyPr/>
          <a:lstStyle/>
          <a:p>
            <a:endParaRPr lang="es-MX" dirty="0"/>
          </a:p>
        </p:txBody>
      </p:sp>
      <p:pic>
        <p:nvPicPr>
          <p:cNvPr id="4" name="Imagen 3">
            <a:extLst>
              <a:ext uri="{FF2B5EF4-FFF2-40B4-BE49-F238E27FC236}">
                <a16:creationId xmlns="" xmlns:a16="http://schemas.microsoft.com/office/drawing/2014/main" id="{80E7FA68-12EF-4576-8A99-19CCE5BDCC35}"/>
              </a:ext>
            </a:extLst>
          </p:cNvPr>
          <p:cNvPicPr>
            <a:picLocks noChangeAspect="1"/>
          </p:cNvPicPr>
          <p:nvPr/>
        </p:nvPicPr>
        <p:blipFill>
          <a:blip r:embed="rId2"/>
          <a:stretch>
            <a:fillRect/>
          </a:stretch>
        </p:blipFill>
        <p:spPr>
          <a:xfrm>
            <a:off x="0" y="116632"/>
            <a:ext cx="9144000" cy="6741368"/>
          </a:xfrm>
          <a:prstGeom prst="rect">
            <a:avLst/>
          </a:prstGeom>
        </p:spPr>
      </p:pic>
    </p:spTree>
    <p:extLst>
      <p:ext uri="{BB962C8B-B14F-4D97-AF65-F5344CB8AC3E}">
        <p14:creationId xmlns:p14="http://schemas.microsoft.com/office/powerpoint/2010/main" val="18291373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1D716E4B-037C-4D39-BCA4-85375500883C}"/>
              </a:ext>
            </a:extLst>
          </p:cNvPr>
          <p:cNvSpPr>
            <a:spLocks noGrp="1"/>
          </p:cNvSpPr>
          <p:nvPr>
            <p:ph type="title"/>
          </p:nvPr>
        </p:nvSpPr>
        <p:spPr>
          <a:xfrm>
            <a:off x="457200" y="274638"/>
            <a:ext cx="8229600" cy="346050"/>
          </a:xfrm>
        </p:spPr>
        <p:txBody>
          <a:bodyPr>
            <a:normAutofit fontScale="90000"/>
          </a:bodyPr>
          <a:lstStyle/>
          <a:p>
            <a:endParaRPr lang="es-MX" dirty="0"/>
          </a:p>
        </p:txBody>
      </p:sp>
      <p:sp>
        <p:nvSpPr>
          <p:cNvPr id="2" name="Marcador de contenido 1">
            <a:extLst>
              <a:ext uri="{FF2B5EF4-FFF2-40B4-BE49-F238E27FC236}">
                <a16:creationId xmlns="" xmlns:a16="http://schemas.microsoft.com/office/drawing/2014/main" id="{151FB85F-E45E-443A-BFD7-8BC424E67C2A}"/>
              </a:ext>
            </a:extLst>
          </p:cNvPr>
          <p:cNvSpPr>
            <a:spLocks noGrp="1"/>
          </p:cNvSpPr>
          <p:nvPr>
            <p:ph idx="1"/>
          </p:nvPr>
        </p:nvSpPr>
        <p:spPr/>
        <p:txBody>
          <a:bodyPr/>
          <a:lstStyle/>
          <a:p>
            <a:endParaRPr lang="es-MX" dirty="0"/>
          </a:p>
        </p:txBody>
      </p:sp>
      <p:pic>
        <p:nvPicPr>
          <p:cNvPr id="4" name="Imagen 3">
            <a:extLst>
              <a:ext uri="{FF2B5EF4-FFF2-40B4-BE49-F238E27FC236}">
                <a16:creationId xmlns="" xmlns:a16="http://schemas.microsoft.com/office/drawing/2014/main" id="{077D0953-E0D8-4251-9A42-DD67FE8CC985}"/>
              </a:ext>
            </a:extLst>
          </p:cNvPr>
          <p:cNvPicPr>
            <a:picLocks noChangeAspect="1"/>
          </p:cNvPicPr>
          <p:nvPr/>
        </p:nvPicPr>
        <p:blipFill>
          <a:blip r:embed="rId2"/>
          <a:stretch>
            <a:fillRect/>
          </a:stretch>
        </p:blipFill>
        <p:spPr>
          <a:xfrm>
            <a:off x="0" y="620688"/>
            <a:ext cx="9144000" cy="6120680"/>
          </a:xfrm>
          <a:prstGeom prst="rect">
            <a:avLst/>
          </a:prstGeom>
        </p:spPr>
      </p:pic>
    </p:spTree>
    <p:extLst>
      <p:ext uri="{BB962C8B-B14F-4D97-AF65-F5344CB8AC3E}">
        <p14:creationId xmlns:p14="http://schemas.microsoft.com/office/powerpoint/2010/main" val="6118320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F1F0529C-C38E-4CA5-A7B5-3A85EAD8A9C2}"/>
              </a:ext>
            </a:extLst>
          </p:cNvPr>
          <p:cNvSpPr>
            <a:spLocks noGrp="1"/>
          </p:cNvSpPr>
          <p:nvPr>
            <p:ph type="title"/>
          </p:nvPr>
        </p:nvSpPr>
        <p:spPr>
          <a:xfrm>
            <a:off x="457200" y="270628"/>
            <a:ext cx="8229600" cy="706090"/>
          </a:xfrm>
        </p:spPr>
        <p:txBody>
          <a:bodyPr>
            <a:normAutofit/>
          </a:bodyPr>
          <a:lstStyle/>
          <a:p>
            <a:pPr algn="ctr"/>
            <a:r>
              <a:rPr lang="es-MX" sz="2000" b="1" dirty="0"/>
              <a:t>Anexo 1.- Estado de Situación Financiera  Sin Cambios</a:t>
            </a:r>
          </a:p>
        </p:txBody>
      </p:sp>
      <p:pic>
        <p:nvPicPr>
          <p:cNvPr id="4" name="Marcador de contenido 3">
            <a:extLst>
              <a:ext uri="{FF2B5EF4-FFF2-40B4-BE49-F238E27FC236}">
                <a16:creationId xmlns="" xmlns:a16="http://schemas.microsoft.com/office/drawing/2014/main" id="{853E6F7A-D5EA-43AC-A6B9-E4FF74A3FB43}"/>
              </a:ext>
            </a:extLst>
          </p:cNvPr>
          <p:cNvPicPr>
            <a:picLocks noGrp="1" noChangeAspect="1"/>
          </p:cNvPicPr>
          <p:nvPr>
            <p:ph idx="1"/>
          </p:nvPr>
        </p:nvPicPr>
        <p:blipFill>
          <a:blip r:embed="rId2"/>
          <a:stretch>
            <a:fillRect/>
          </a:stretch>
        </p:blipFill>
        <p:spPr>
          <a:xfrm>
            <a:off x="251520" y="836712"/>
            <a:ext cx="8640960" cy="5746650"/>
          </a:xfrm>
          <a:prstGeom prst="rect">
            <a:avLst/>
          </a:prstGeom>
        </p:spPr>
      </p:pic>
    </p:spTree>
    <p:extLst>
      <p:ext uri="{BB962C8B-B14F-4D97-AF65-F5344CB8AC3E}">
        <p14:creationId xmlns:p14="http://schemas.microsoft.com/office/powerpoint/2010/main" val="38113090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332656"/>
            <a:ext cx="8229600" cy="864096"/>
          </a:xfrm>
        </p:spPr>
        <p:txBody>
          <a:bodyPr>
            <a:noAutofit/>
          </a:bodyPr>
          <a:lstStyle/>
          <a:p>
            <a:pPr algn="ctr"/>
            <a:r>
              <a:rPr lang="es-ES" sz="2400" b="1" dirty="0"/>
              <a:t>EVIDENCIA DE LA APLICACIÓN DE LOS PROCEDIMIENTOS DE REVISIÓN SOBRE LA SITUACIÓN FISCAL DEL CONTRIBUYENTE</a:t>
            </a:r>
            <a:r>
              <a:rPr lang="es-MX" sz="2400" dirty="0"/>
              <a:t/>
            </a:r>
            <a:br>
              <a:rPr lang="es-MX" sz="2400" dirty="0"/>
            </a:br>
            <a:endParaRPr lang="es-MX" sz="2400" dirty="0"/>
          </a:p>
        </p:txBody>
      </p:sp>
      <p:sp>
        <p:nvSpPr>
          <p:cNvPr id="3" name="2 Marcador de contenido"/>
          <p:cNvSpPr>
            <a:spLocks noGrp="1"/>
          </p:cNvSpPr>
          <p:nvPr>
            <p:ph idx="1"/>
          </p:nvPr>
        </p:nvSpPr>
        <p:spPr>
          <a:xfrm>
            <a:off x="467544" y="2780928"/>
            <a:ext cx="8229600" cy="1944216"/>
          </a:xfrm>
        </p:spPr>
        <p:txBody>
          <a:bodyPr>
            <a:noAutofit/>
          </a:bodyPr>
          <a:lstStyle/>
          <a:p>
            <a:pPr algn="just"/>
            <a:r>
              <a:rPr lang="es-ES" sz="2000" b="1" dirty="0">
                <a:solidFill>
                  <a:schemeClr val="tx1">
                    <a:lumMod val="95000"/>
                    <a:lumOff val="5000"/>
                  </a:schemeClr>
                </a:solidFill>
              </a:rPr>
              <a:t>Regla 2.13.19</a:t>
            </a:r>
            <a:r>
              <a:rPr lang="es-ES" sz="2000" dirty="0">
                <a:solidFill>
                  <a:schemeClr val="tx1">
                    <a:lumMod val="95000"/>
                    <a:lumOff val="5000"/>
                  </a:schemeClr>
                </a:solidFill>
              </a:rPr>
              <a:t>. </a:t>
            </a:r>
            <a:r>
              <a:rPr lang="es-MX" sz="2000" dirty="0">
                <a:solidFill>
                  <a:schemeClr val="tx1">
                    <a:lumMod val="95000"/>
                    <a:lumOff val="5000"/>
                  </a:schemeClr>
                </a:solidFill>
              </a:rPr>
              <a:t>La obligación a que se refiere el artículo 57, último párrafo del Reglamento del CFF, se tendrá por cumplida cuando el contador público inscrito envíe por medios electrónicos (Internet), </a:t>
            </a:r>
            <a:r>
              <a:rPr lang="es-ES" sz="2000" dirty="0">
                <a:solidFill>
                  <a:schemeClr val="tx1">
                    <a:lumMod val="95000"/>
                    <a:lumOff val="5000"/>
                  </a:schemeClr>
                </a:solidFill>
              </a:rPr>
              <a:t>la evidencia que demuestre la aplicación de los procedimientos de revisión de la situación fiscal del contribuyente </a:t>
            </a:r>
            <a:r>
              <a:rPr lang="es-MX" sz="2000" dirty="0">
                <a:solidFill>
                  <a:schemeClr val="tx1">
                    <a:lumMod val="95000"/>
                    <a:lumOff val="5000"/>
                  </a:schemeClr>
                </a:solidFill>
              </a:rPr>
              <a:t>(papeles de trabajo).</a:t>
            </a:r>
            <a:endParaRPr lang="es-ES" sz="2000" dirty="0">
              <a:solidFill>
                <a:schemeClr val="tx1">
                  <a:lumMod val="95000"/>
                  <a:lumOff val="5000"/>
                </a:schemeClr>
              </a:solidFill>
            </a:endParaRPr>
          </a:p>
          <a:p>
            <a:pPr marL="0" indent="0" algn="just">
              <a:buNone/>
            </a:pPr>
            <a:endParaRPr lang="es-ES" sz="2000" dirty="0">
              <a:solidFill>
                <a:schemeClr val="tx1">
                  <a:lumMod val="95000"/>
                  <a:lumOff val="5000"/>
                </a:schemeClr>
              </a:solidFill>
            </a:endParaRPr>
          </a:p>
          <a:p>
            <a:pPr algn="just"/>
            <a:endParaRPr lang="es-MX" sz="2000" dirty="0">
              <a:solidFill>
                <a:schemeClr val="tx1">
                  <a:lumMod val="95000"/>
                  <a:lumOff val="5000"/>
                </a:schemeClr>
              </a:solidFill>
            </a:endParaRPr>
          </a:p>
          <a:p>
            <a:pPr algn="just"/>
            <a:endParaRPr lang="es-ES" sz="2000" dirty="0">
              <a:solidFill>
                <a:schemeClr val="tx1">
                  <a:lumMod val="95000"/>
                  <a:lumOff val="5000"/>
                </a:schemeClr>
              </a:solidFill>
            </a:endParaRPr>
          </a:p>
          <a:p>
            <a:pPr algn="just"/>
            <a:endParaRPr lang="es-MX" sz="2000" dirty="0">
              <a:solidFill>
                <a:schemeClr val="tx1">
                  <a:lumMod val="95000"/>
                  <a:lumOff val="5000"/>
                </a:schemeClr>
              </a:solidFill>
            </a:endParaRPr>
          </a:p>
          <a:p>
            <a:endParaRPr lang="es-MX" sz="2000" dirty="0">
              <a:solidFill>
                <a:schemeClr val="tx1">
                  <a:lumMod val="95000"/>
                  <a:lumOff val="5000"/>
                </a:schemeClr>
              </a:solidFill>
            </a:endParaRPr>
          </a:p>
        </p:txBody>
      </p:sp>
    </p:spTree>
    <p:extLst>
      <p:ext uri="{BB962C8B-B14F-4D97-AF65-F5344CB8AC3E}">
        <p14:creationId xmlns:p14="http://schemas.microsoft.com/office/powerpoint/2010/main" val="19667274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539552" y="2276872"/>
            <a:ext cx="8229600" cy="3384376"/>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ES" sz="2000" dirty="0">
                <a:solidFill>
                  <a:schemeClr val="tx1">
                    <a:lumMod val="95000"/>
                    <a:lumOff val="5000"/>
                  </a:schemeClr>
                </a:solidFill>
              </a:rPr>
              <a:t>Los papeles de trabajo que se envíen a la autoridad deberán ser aquéllos que el contador público conserve en el expediente de la auditoría practicada al contribuyente de que se trate, en los que se muestre el trabajo realizado observando lo dispuesto en las Normas de Auditoría que les sean aplicables, mismos que deberán incluir los procedimientos de auditoría aplicados, la evidencia obtenida de su revisión, las conclusiones alcanzadas, así como la evaluación del control interno y la planeación llevada a cabo</a:t>
            </a:r>
          </a:p>
          <a:p>
            <a:pPr algn="just"/>
            <a:endParaRPr lang="es-ES" sz="2000" dirty="0">
              <a:solidFill>
                <a:schemeClr val="tx1">
                  <a:lumMod val="95000"/>
                  <a:lumOff val="5000"/>
                </a:schemeClr>
              </a:solidFill>
            </a:endParaRPr>
          </a:p>
          <a:p>
            <a:pPr algn="just"/>
            <a:endParaRPr lang="es-MX" sz="2000" dirty="0">
              <a:solidFill>
                <a:schemeClr val="tx1">
                  <a:lumMod val="95000"/>
                  <a:lumOff val="5000"/>
                </a:schemeClr>
              </a:solidFill>
            </a:endParaRPr>
          </a:p>
          <a:p>
            <a:pPr algn="just"/>
            <a:endParaRPr lang="es-ES" sz="2000" dirty="0">
              <a:solidFill>
                <a:schemeClr val="tx1">
                  <a:lumMod val="95000"/>
                  <a:lumOff val="5000"/>
                </a:schemeClr>
              </a:solidFill>
            </a:endParaRPr>
          </a:p>
          <a:p>
            <a:pPr algn="just"/>
            <a:endParaRPr lang="es-MX" sz="2000" dirty="0">
              <a:solidFill>
                <a:schemeClr val="tx1">
                  <a:lumMod val="95000"/>
                  <a:lumOff val="5000"/>
                </a:schemeClr>
              </a:solidFill>
            </a:endParaRPr>
          </a:p>
          <a:p>
            <a:endParaRPr lang="es-MX" sz="2000" dirty="0">
              <a:solidFill>
                <a:schemeClr val="tx1">
                  <a:lumMod val="95000"/>
                  <a:lumOff val="5000"/>
                </a:schemeClr>
              </a:solidFill>
            </a:endParaRPr>
          </a:p>
        </p:txBody>
      </p:sp>
      <p:sp>
        <p:nvSpPr>
          <p:cNvPr id="3" name="1 Título"/>
          <p:cNvSpPr txBox="1">
            <a:spLocks/>
          </p:cNvSpPr>
          <p:nvPr/>
        </p:nvSpPr>
        <p:spPr>
          <a:xfrm>
            <a:off x="1043608" y="332656"/>
            <a:ext cx="8229600" cy="864096"/>
          </a:xfrm>
          <a:prstGeom prst="rect">
            <a:avLst/>
          </a:prstGeom>
        </p:spPr>
        <p:txBody>
          <a:bodyPr>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400" b="1" dirty="0"/>
              <a:t>EVIDENCIA DE LA APLICACIÓN DE LOS PROCEDIMIENTOS DE REVISIÓN SOBRE LA SITUACIÓN FISCAL DEL CONTRIBUYENTE</a:t>
            </a:r>
            <a:r>
              <a:rPr lang="es-MX" sz="2400" dirty="0"/>
              <a:t/>
            </a:r>
            <a:br>
              <a:rPr lang="es-MX" sz="2400" dirty="0"/>
            </a:br>
            <a:endParaRPr lang="es-MX" sz="2400" dirty="0"/>
          </a:p>
        </p:txBody>
      </p:sp>
    </p:spTree>
    <p:extLst>
      <p:ext uri="{BB962C8B-B14F-4D97-AF65-F5344CB8AC3E}">
        <p14:creationId xmlns:p14="http://schemas.microsoft.com/office/powerpoint/2010/main" val="2241111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064" y="188640"/>
            <a:ext cx="8229600" cy="564672"/>
          </a:xfrm>
        </p:spPr>
        <p:txBody>
          <a:bodyPr>
            <a:normAutofit/>
          </a:bodyPr>
          <a:lstStyle/>
          <a:p>
            <a:pPr algn="ctr"/>
            <a:r>
              <a:rPr lang="es-MX" sz="2400" b="1" dirty="0"/>
              <a:t>RESOLUCIÓN MISCELANEA</a:t>
            </a:r>
          </a:p>
        </p:txBody>
      </p:sp>
      <p:sp>
        <p:nvSpPr>
          <p:cNvPr id="3" name="2 Marcador de contenido"/>
          <p:cNvSpPr>
            <a:spLocks noGrp="1"/>
          </p:cNvSpPr>
          <p:nvPr>
            <p:ph idx="1"/>
          </p:nvPr>
        </p:nvSpPr>
        <p:spPr>
          <a:xfrm>
            <a:off x="457200" y="1412776"/>
            <a:ext cx="8229600" cy="4911824"/>
          </a:xfrm>
        </p:spPr>
        <p:txBody>
          <a:bodyPr>
            <a:normAutofit/>
          </a:bodyPr>
          <a:lstStyle/>
          <a:p>
            <a:pPr algn="just"/>
            <a:r>
              <a:rPr lang="es-MX" dirty="0">
                <a:solidFill>
                  <a:schemeClr val="tx1">
                    <a:lumMod val="95000"/>
                    <a:lumOff val="5000"/>
                  </a:schemeClr>
                </a:solidFill>
              </a:rPr>
              <a:t>Para los efectos de lo dispuesto en los artículos 32-A, tercer párrafo y 52, fracción IV del CFF, los contribuyentes deberán enviar a través del Portal del SAT, su dictamen fiscal así como la demás información y documentación a que se refiere el artículo 58 del Reglamento del CFF y la regla 2.13.15. de la RMF para 2019.</a:t>
            </a:r>
          </a:p>
          <a:p>
            <a:pPr algn="just"/>
            <a:endParaRPr lang="es-MX" dirty="0">
              <a:solidFill>
                <a:schemeClr val="tx1">
                  <a:lumMod val="95000"/>
                  <a:lumOff val="5000"/>
                </a:schemeClr>
              </a:solidFill>
            </a:endParaRPr>
          </a:p>
          <a:p>
            <a:pPr algn="just"/>
            <a:r>
              <a:rPr lang="es-MX" dirty="0">
                <a:solidFill>
                  <a:schemeClr val="tx1">
                    <a:lumMod val="95000"/>
                    <a:lumOff val="5000"/>
                  </a:schemeClr>
                </a:solidFill>
              </a:rPr>
              <a:t>	El dictamen y la información a que se refiere la presente regla se podrá presentar a más tardar el 29 de Julio del año inmediato posterior a la terminación del ejercicio de que se trate, siempre y cuando las contribuciones estén pagadas al 15 de julio del 2019 y esto quede reflejado en el anexo “Relación de contribuciones por pagar”; la cual en los casos en que no se cumpla con lo anterior, el dictamen se considerará extemporáneo.</a:t>
            </a:r>
          </a:p>
          <a:p>
            <a:pPr algn="just"/>
            <a:endParaRPr lang="es-MX" dirty="0">
              <a:solidFill>
                <a:schemeClr val="tx1">
                  <a:lumMod val="95000"/>
                  <a:lumOff val="5000"/>
                </a:schemeClr>
              </a:solidFill>
            </a:endParaRPr>
          </a:p>
          <a:p>
            <a:pPr algn="r"/>
            <a:r>
              <a:rPr lang="es-MX" dirty="0">
                <a:solidFill>
                  <a:schemeClr val="tx1">
                    <a:lumMod val="95000"/>
                    <a:lumOff val="5000"/>
                  </a:schemeClr>
                </a:solidFill>
              </a:rPr>
              <a:t>REGLA 2.13.2</a:t>
            </a:r>
          </a:p>
          <a:p>
            <a:endParaRPr lang="es-MX" dirty="0">
              <a:solidFill>
                <a:schemeClr val="tx1">
                  <a:lumMod val="95000"/>
                  <a:lumOff val="5000"/>
                </a:schemeClr>
              </a:solidFill>
            </a:endParaRPr>
          </a:p>
        </p:txBody>
      </p:sp>
    </p:spTree>
    <p:extLst>
      <p:ext uri="{BB962C8B-B14F-4D97-AF65-F5344CB8AC3E}">
        <p14:creationId xmlns:p14="http://schemas.microsoft.com/office/powerpoint/2010/main" val="42251175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15616" y="260648"/>
            <a:ext cx="8229600" cy="779463"/>
          </a:xfrm>
        </p:spPr>
        <p:txBody>
          <a:bodyPr>
            <a:noAutofit/>
          </a:bodyPr>
          <a:lstStyle/>
          <a:p>
            <a:pPr algn="ctr"/>
            <a:r>
              <a:rPr lang="es-ES" sz="2400" b="1" dirty="0"/>
              <a:t>EVIDENCIA DE LA APLICACIÓN DE LOS PROCEDIMIENTOS DE REVISIÓN SOBRE LA SITUACIÓN FISCAL DEL CONTRIBUYENTE</a:t>
            </a:r>
            <a:endParaRPr lang="es-MX" sz="2400" dirty="0"/>
          </a:p>
        </p:txBody>
      </p:sp>
      <p:sp>
        <p:nvSpPr>
          <p:cNvPr id="3" name="2 Marcador de contenido"/>
          <p:cNvSpPr>
            <a:spLocks noGrp="1"/>
          </p:cNvSpPr>
          <p:nvPr>
            <p:ph idx="1"/>
          </p:nvPr>
        </p:nvSpPr>
        <p:spPr>
          <a:xfrm>
            <a:off x="467544" y="2348880"/>
            <a:ext cx="8229600" cy="3024336"/>
          </a:xfrm>
        </p:spPr>
        <p:txBody>
          <a:bodyPr>
            <a:noAutofit/>
          </a:bodyPr>
          <a:lstStyle/>
          <a:p>
            <a:pPr algn="just"/>
            <a:r>
              <a:rPr lang="es-ES" dirty="0">
                <a:solidFill>
                  <a:schemeClr val="tx1">
                    <a:lumMod val="95000"/>
                    <a:lumOff val="5000"/>
                  </a:schemeClr>
                </a:solidFill>
              </a:rPr>
              <a:t>El contador público inscrito podrá optar por enviar únicamente los papeles de trabajo en los que se muestre la revisión de los conceptos que a continuación se describen, en la medida en que los mismos resulten aplicables a la situación fiscal del contribuyente:</a:t>
            </a:r>
          </a:p>
          <a:p>
            <a:pPr algn="just"/>
            <a:endParaRPr lang="es-MX" dirty="0">
              <a:solidFill>
                <a:schemeClr val="tx1">
                  <a:lumMod val="95000"/>
                  <a:lumOff val="5000"/>
                </a:schemeClr>
              </a:solidFill>
            </a:endParaRPr>
          </a:p>
          <a:p>
            <a:pPr algn="just"/>
            <a:r>
              <a:rPr lang="es-ES" b="1" dirty="0">
                <a:solidFill>
                  <a:schemeClr val="tx1">
                    <a:lumMod val="95000"/>
                    <a:lumOff val="5000"/>
                  </a:schemeClr>
                </a:solidFill>
              </a:rPr>
              <a:t>I.</a:t>
            </a:r>
            <a:r>
              <a:rPr lang="es-ES" dirty="0">
                <a:solidFill>
                  <a:schemeClr val="tx1">
                    <a:lumMod val="95000"/>
                    <a:lumOff val="5000"/>
                  </a:schemeClr>
                </a:solidFill>
              </a:rPr>
              <a:t>	ISR pagado en el extranjero acreditable en México, a que se refiere el artículo 5 de la Ley del ISR.</a:t>
            </a:r>
          </a:p>
          <a:p>
            <a:pPr marL="0" indent="0" algn="just">
              <a:buNone/>
            </a:pPr>
            <a:endParaRPr lang="es-MX" dirty="0">
              <a:solidFill>
                <a:schemeClr val="tx1">
                  <a:lumMod val="95000"/>
                  <a:lumOff val="5000"/>
                </a:schemeClr>
              </a:solidFill>
            </a:endParaRPr>
          </a:p>
        </p:txBody>
      </p:sp>
    </p:spTree>
    <p:extLst>
      <p:ext uri="{BB962C8B-B14F-4D97-AF65-F5344CB8AC3E}">
        <p14:creationId xmlns:p14="http://schemas.microsoft.com/office/powerpoint/2010/main" val="13944859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67544" y="1916832"/>
            <a:ext cx="8229600" cy="4392488"/>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ES" b="1" dirty="0">
                <a:solidFill>
                  <a:schemeClr val="tx1">
                    <a:lumMod val="95000"/>
                    <a:lumOff val="5000"/>
                  </a:schemeClr>
                </a:solidFill>
              </a:rPr>
              <a:t>II.</a:t>
            </a:r>
            <a:r>
              <a:rPr lang="es-ES" dirty="0">
                <a:solidFill>
                  <a:schemeClr val="tx1">
                    <a:lumMod val="95000"/>
                    <a:lumOff val="5000"/>
                  </a:schemeClr>
                </a:solidFill>
              </a:rPr>
              <a:t>	Cuenta de utilidad fiscal neta que establece la Ley del ISR o cuenta de remesas de capital cuando se trate de establecimientos permanentes conforme a la misma Ley, únicamente cuando en el ejercicio existan movimientos en dichas cuentas distintos de su actualización o del incremento por la utilidad fiscal neta del ejercicio.</a:t>
            </a:r>
          </a:p>
          <a:p>
            <a:pPr algn="just"/>
            <a:endParaRPr lang="es-MX" dirty="0">
              <a:solidFill>
                <a:schemeClr val="tx1">
                  <a:lumMod val="95000"/>
                  <a:lumOff val="5000"/>
                </a:schemeClr>
              </a:solidFill>
            </a:endParaRPr>
          </a:p>
          <a:p>
            <a:pPr algn="just"/>
            <a:r>
              <a:rPr lang="es-ES" b="1" dirty="0">
                <a:solidFill>
                  <a:schemeClr val="tx1">
                    <a:lumMod val="95000"/>
                    <a:lumOff val="5000"/>
                  </a:schemeClr>
                </a:solidFill>
              </a:rPr>
              <a:t>III.</a:t>
            </a:r>
            <a:r>
              <a:rPr lang="es-ES" dirty="0">
                <a:solidFill>
                  <a:schemeClr val="tx1">
                    <a:lumMod val="95000"/>
                    <a:lumOff val="5000"/>
                  </a:schemeClr>
                </a:solidFill>
              </a:rPr>
              <a:t>	Cuenta de capital de aportación a que se refiere la Ley del ISR, únicamente cuando en el ejercicio existan movimientos distintos de su actualización.</a:t>
            </a:r>
            <a:endParaRPr lang="es-MX" dirty="0">
              <a:solidFill>
                <a:schemeClr val="tx1">
                  <a:lumMod val="95000"/>
                  <a:lumOff val="5000"/>
                </a:schemeClr>
              </a:solidFill>
            </a:endParaRPr>
          </a:p>
          <a:p>
            <a:endParaRPr lang="es-MX" dirty="0">
              <a:solidFill>
                <a:schemeClr val="tx1">
                  <a:lumMod val="95000"/>
                  <a:lumOff val="5000"/>
                </a:schemeClr>
              </a:solidFill>
            </a:endParaRPr>
          </a:p>
        </p:txBody>
      </p:sp>
      <p:sp>
        <p:nvSpPr>
          <p:cNvPr id="3" name="1 Título"/>
          <p:cNvSpPr txBox="1">
            <a:spLocks/>
          </p:cNvSpPr>
          <p:nvPr/>
        </p:nvSpPr>
        <p:spPr>
          <a:xfrm>
            <a:off x="1115616" y="260648"/>
            <a:ext cx="8229600" cy="779463"/>
          </a:xfrm>
          <a:prstGeom prst="rect">
            <a:avLst/>
          </a:prstGeom>
        </p:spPr>
        <p:txBody>
          <a:bodyPr>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400" b="1" dirty="0"/>
              <a:t>EVIDENCIA DE LA APLICACIÓN DE LOS PROCEDIMIENTOS DE REVISIÓN SOBRE LA SITUACIÓN FISCAL DEL CONTRIBUYENTE</a:t>
            </a:r>
            <a:endParaRPr lang="es-MX" sz="2400" dirty="0"/>
          </a:p>
        </p:txBody>
      </p:sp>
    </p:spTree>
    <p:extLst>
      <p:ext uri="{BB962C8B-B14F-4D97-AF65-F5344CB8AC3E}">
        <p14:creationId xmlns:p14="http://schemas.microsoft.com/office/powerpoint/2010/main" val="27070848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348880"/>
            <a:ext cx="8229600" cy="3312368"/>
          </a:xfrm>
        </p:spPr>
        <p:txBody>
          <a:bodyPr>
            <a:normAutofit/>
          </a:bodyPr>
          <a:lstStyle/>
          <a:p>
            <a:pPr algn="just"/>
            <a:r>
              <a:rPr lang="es-ES" b="1" dirty="0"/>
              <a:t>IV.</a:t>
            </a:r>
            <a:r>
              <a:rPr lang="es-ES" dirty="0"/>
              <a:t>	Impuesto generado por la distribución de dividendos o utilidades que establece  el artículo 10 de la Ley del ISR.</a:t>
            </a:r>
          </a:p>
          <a:p>
            <a:pPr algn="just"/>
            <a:endParaRPr lang="es-MX" dirty="0"/>
          </a:p>
          <a:p>
            <a:pPr algn="just"/>
            <a:r>
              <a:rPr lang="es-ES" b="1" dirty="0"/>
              <a:t>V.</a:t>
            </a:r>
            <a:r>
              <a:rPr lang="es-ES" dirty="0"/>
              <a:t>	Determinación de la utilidad distribuida gravable únicamente en el caso de reducción de capital a que se refiere el artículo 78 de la Ley del ISR o rembolso de remesas en los términos del artículo 164 de la misma Ley.</a:t>
            </a:r>
          </a:p>
          <a:p>
            <a:pPr algn="just"/>
            <a:endParaRPr lang="es-MX" dirty="0"/>
          </a:p>
          <a:p>
            <a:endParaRPr lang="es-MX" dirty="0"/>
          </a:p>
        </p:txBody>
      </p:sp>
      <p:sp>
        <p:nvSpPr>
          <p:cNvPr id="4" name="1 Título"/>
          <p:cNvSpPr>
            <a:spLocks noGrp="1"/>
          </p:cNvSpPr>
          <p:nvPr>
            <p:ph type="title"/>
          </p:nvPr>
        </p:nvSpPr>
        <p:spPr>
          <a:xfrm>
            <a:off x="1115616" y="260648"/>
            <a:ext cx="8229600" cy="779463"/>
          </a:xfrm>
        </p:spPr>
        <p:txBody>
          <a:bodyPr>
            <a:noAutofit/>
          </a:bodyPr>
          <a:lstStyle/>
          <a:p>
            <a:pPr algn="ctr"/>
            <a:r>
              <a:rPr lang="es-ES" sz="2400" b="1" dirty="0"/>
              <a:t>EVIDENCIA DE LA APLICACIÓN DE LOS PROCEDIMIENTOS DE REVISIÓN SOBRE LA SITUACIÓN FISCAL DEL CONTRIBUYENTE</a:t>
            </a:r>
            <a:endParaRPr lang="es-MX" sz="2400" dirty="0"/>
          </a:p>
        </p:txBody>
      </p:sp>
    </p:spTree>
    <p:extLst>
      <p:ext uri="{BB962C8B-B14F-4D97-AF65-F5344CB8AC3E}">
        <p14:creationId xmlns:p14="http://schemas.microsoft.com/office/powerpoint/2010/main" val="1789025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67544" y="2204864"/>
            <a:ext cx="8229600" cy="324036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ES" b="1" dirty="0">
                <a:solidFill>
                  <a:schemeClr val="tx1">
                    <a:lumMod val="95000"/>
                    <a:lumOff val="5000"/>
                  </a:schemeClr>
                </a:solidFill>
              </a:rPr>
              <a:t>VI.</a:t>
            </a:r>
            <a:r>
              <a:rPr lang="es-ES" dirty="0">
                <a:solidFill>
                  <a:schemeClr val="tx1">
                    <a:lumMod val="95000"/>
                    <a:lumOff val="5000"/>
                  </a:schemeClr>
                </a:solidFill>
              </a:rPr>
              <a:t>	Acumulación de ingresos derivados de la celebración de contratos de obra inmueble así como por operaciones de otros contratos de obra en los que se obliguen a ejecutar dicha obra conforme a un plano, diseño y presupuesto, que establece el artículo 17 de la Ley del ISR.</a:t>
            </a:r>
          </a:p>
          <a:p>
            <a:pPr algn="just"/>
            <a:endParaRPr lang="es-MX" dirty="0">
              <a:solidFill>
                <a:schemeClr val="tx1">
                  <a:lumMod val="95000"/>
                  <a:lumOff val="5000"/>
                </a:schemeClr>
              </a:solidFill>
            </a:endParaRPr>
          </a:p>
          <a:p>
            <a:pPr algn="just"/>
            <a:r>
              <a:rPr lang="es-ES" b="1" dirty="0">
                <a:solidFill>
                  <a:schemeClr val="tx1">
                    <a:lumMod val="95000"/>
                    <a:lumOff val="5000"/>
                  </a:schemeClr>
                </a:solidFill>
              </a:rPr>
              <a:t>VII.</a:t>
            </a:r>
            <a:r>
              <a:rPr lang="es-ES" dirty="0">
                <a:solidFill>
                  <a:schemeClr val="tx1">
                    <a:lumMod val="95000"/>
                    <a:lumOff val="5000"/>
                  </a:schemeClr>
                </a:solidFill>
              </a:rPr>
              <a:t>	Ganancias o pérdidas cambiarias devengadas por la fluctuación de la moneda extranjera, referida en el artículo 8 de la Ley del ISR.</a:t>
            </a:r>
            <a:endParaRPr lang="es-MX" dirty="0">
              <a:solidFill>
                <a:schemeClr val="tx1">
                  <a:lumMod val="95000"/>
                  <a:lumOff val="5000"/>
                </a:schemeClr>
              </a:solidFill>
            </a:endParaRPr>
          </a:p>
          <a:p>
            <a:endParaRPr lang="es-MX" dirty="0">
              <a:solidFill>
                <a:schemeClr val="tx1">
                  <a:lumMod val="95000"/>
                  <a:lumOff val="5000"/>
                </a:schemeClr>
              </a:solidFill>
            </a:endParaRPr>
          </a:p>
        </p:txBody>
      </p:sp>
      <p:sp>
        <p:nvSpPr>
          <p:cNvPr id="4" name="1 Título"/>
          <p:cNvSpPr txBox="1">
            <a:spLocks/>
          </p:cNvSpPr>
          <p:nvPr/>
        </p:nvSpPr>
        <p:spPr>
          <a:xfrm>
            <a:off x="1115616" y="260648"/>
            <a:ext cx="8229600" cy="779463"/>
          </a:xfrm>
          <a:prstGeom prst="rect">
            <a:avLst/>
          </a:prstGeom>
        </p:spPr>
        <p:txBody>
          <a:bodyPr>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400" b="1" dirty="0"/>
              <a:t>EVIDENCIA DE LA APLICACIÓN DE LOS PROCEDIMIENTOS DE REVISIÓN SOBRE LA SITUACIÓN FISCAL DEL CONTRIBUYENTE</a:t>
            </a:r>
            <a:endParaRPr lang="es-MX" sz="2400" dirty="0"/>
          </a:p>
        </p:txBody>
      </p:sp>
    </p:spTree>
    <p:extLst>
      <p:ext uri="{BB962C8B-B14F-4D97-AF65-F5344CB8AC3E}">
        <p14:creationId xmlns:p14="http://schemas.microsoft.com/office/powerpoint/2010/main" val="5321818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348880"/>
            <a:ext cx="8229600" cy="3024336"/>
          </a:xfrm>
        </p:spPr>
        <p:txBody>
          <a:bodyPr>
            <a:normAutofit/>
          </a:bodyPr>
          <a:lstStyle/>
          <a:p>
            <a:pPr algn="just"/>
            <a:r>
              <a:rPr lang="es-ES" b="1" dirty="0"/>
              <a:t>VIII.</a:t>
            </a:r>
            <a:r>
              <a:rPr lang="es-ES" dirty="0"/>
              <a:t>	Ganancia o pérdida por enajenación de acciones, de conformidad con lo dispuesto en los artículos 22, 23 y 28, fracción XVII de la Ley del ISR.</a:t>
            </a:r>
          </a:p>
          <a:p>
            <a:pPr algn="just"/>
            <a:endParaRPr lang="es-MX" dirty="0"/>
          </a:p>
          <a:p>
            <a:pPr algn="just"/>
            <a:r>
              <a:rPr lang="es-ES" b="1" dirty="0"/>
              <a:t>IX.</a:t>
            </a:r>
            <a:r>
              <a:rPr lang="es-ES" dirty="0"/>
              <a:t>	Intereses provenientes de deudas contraídas con partes relacionadas residentes en el extranjero que señala el artículo 28, fracción XXVII de la Ley del ISR.</a:t>
            </a:r>
          </a:p>
          <a:p>
            <a:pPr algn="just"/>
            <a:endParaRPr lang="es-MX" dirty="0"/>
          </a:p>
        </p:txBody>
      </p:sp>
      <p:sp>
        <p:nvSpPr>
          <p:cNvPr id="4" name="1 Título"/>
          <p:cNvSpPr txBox="1">
            <a:spLocks/>
          </p:cNvSpPr>
          <p:nvPr/>
        </p:nvSpPr>
        <p:spPr>
          <a:xfrm>
            <a:off x="1115616" y="260648"/>
            <a:ext cx="8229600" cy="779463"/>
          </a:xfrm>
          <a:prstGeom prst="rect">
            <a:avLst/>
          </a:prstGeom>
        </p:spPr>
        <p:txBody>
          <a:bodyPr>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400" b="1" dirty="0"/>
              <a:t>EVIDENCIA DE LA APLICACIÓN DE LOS PROCEDIMIENTOS DE REVISIÓN SOBRE LA SITUACIÓN FISCAL DEL CONTRIBUYENTE</a:t>
            </a:r>
            <a:endParaRPr lang="es-MX" sz="2400" dirty="0"/>
          </a:p>
        </p:txBody>
      </p:sp>
    </p:spTree>
    <p:extLst>
      <p:ext uri="{BB962C8B-B14F-4D97-AF65-F5344CB8AC3E}">
        <p14:creationId xmlns:p14="http://schemas.microsoft.com/office/powerpoint/2010/main" val="19484561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57200" y="1844824"/>
            <a:ext cx="8229600" cy="3744416"/>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endParaRPr lang="es-MX" dirty="0"/>
          </a:p>
          <a:p>
            <a:pPr algn="just"/>
            <a:r>
              <a:rPr lang="es-ES" b="1" dirty="0"/>
              <a:t>X.</a:t>
            </a:r>
            <a:r>
              <a:rPr lang="es-ES" dirty="0"/>
              <a:t>	Determinación de la deducción a que se refiere el artículo 30 de la Ley del ISR tratándose de contribuyentes que realicen obras consistentes en desarrollos inmobiliarios o fraccionamientos de lotes, los que celebren contratos de obra inmueble o de fabricación de bienes de activo fijo de largo proceso de fabricación y los prestadores del servicio turístico del sistema de tiempo compartido.</a:t>
            </a:r>
          </a:p>
          <a:p>
            <a:pPr algn="just"/>
            <a:endParaRPr lang="es-MX" dirty="0"/>
          </a:p>
          <a:p>
            <a:pPr algn="just"/>
            <a:r>
              <a:rPr lang="es-ES" b="1" dirty="0"/>
              <a:t>XI. </a:t>
            </a:r>
            <a:r>
              <a:rPr lang="es-ES" dirty="0"/>
              <a:t>Deducción de terrenos por aplicación de estímulo fiscal, según lo establece el artículo 191 de la Ley del ISR.	</a:t>
            </a:r>
            <a:endParaRPr lang="es-ES" dirty="0">
              <a:solidFill>
                <a:srgbClr val="FF0000"/>
              </a:solidFill>
            </a:endParaRPr>
          </a:p>
        </p:txBody>
      </p:sp>
      <p:sp>
        <p:nvSpPr>
          <p:cNvPr id="3" name="1 Título"/>
          <p:cNvSpPr txBox="1">
            <a:spLocks/>
          </p:cNvSpPr>
          <p:nvPr/>
        </p:nvSpPr>
        <p:spPr>
          <a:xfrm>
            <a:off x="1115616" y="260648"/>
            <a:ext cx="8229600" cy="779463"/>
          </a:xfrm>
          <a:prstGeom prst="rect">
            <a:avLst/>
          </a:prstGeom>
        </p:spPr>
        <p:txBody>
          <a:bodyPr>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400" b="1" dirty="0"/>
              <a:t>EVIDENCIA DE LA APLICACIÓN DE LOS PROCEDIMIENTOS DE REVISIÓN SOBRE LA SITUACIÓN FISCAL DEL CONTRIBUYENTE</a:t>
            </a:r>
            <a:endParaRPr lang="es-MX" sz="2400" dirty="0"/>
          </a:p>
        </p:txBody>
      </p:sp>
    </p:spTree>
    <p:extLst>
      <p:ext uri="{BB962C8B-B14F-4D97-AF65-F5344CB8AC3E}">
        <p14:creationId xmlns:p14="http://schemas.microsoft.com/office/powerpoint/2010/main" val="17935933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420888"/>
            <a:ext cx="8229600" cy="3903712"/>
          </a:xfrm>
        </p:spPr>
        <p:txBody>
          <a:bodyPr>
            <a:normAutofit/>
          </a:bodyPr>
          <a:lstStyle/>
          <a:p>
            <a:pPr marL="0" indent="0" algn="just">
              <a:buNone/>
            </a:pPr>
            <a:endParaRPr lang="es-MX" dirty="0">
              <a:solidFill>
                <a:schemeClr val="tx1">
                  <a:lumMod val="95000"/>
                  <a:lumOff val="5000"/>
                </a:schemeClr>
              </a:solidFill>
            </a:endParaRPr>
          </a:p>
          <a:p>
            <a:pPr algn="just"/>
            <a:r>
              <a:rPr lang="es-ES" b="1" dirty="0">
                <a:solidFill>
                  <a:schemeClr val="tx1">
                    <a:lumMod val="95000"/>
                    <a:lumOff val="5000"/>
                  </a:schemeClr>
                </a:solidFill>
              </a:rPr>
              <a:t>XII.</a:t>
            </a:r>
            <a:r>
              <a:rPr lang="es-ES" dirty="0">
                <a:solidFill>
                  <a:schemeClr val="tx1">
                    <a:lumMod val="95000"/>
                    <a:lumOff val="5000"/>
                  </a:schemeClr>
                </a:solidFill>
              </a:rPr>
              <a:t>	Cuenta de utilidad fiscal gravable para sociedades cooperativas, de conformidad con lo dispuesto en la Ley del ISR, cuando existan movimientos distintos de su actualización o del incremento por la utilidad fiscal gravable del ejercicio.</a:t>
            </a:r>
          </a:p>
          <a:p>
            <a:pPr algn="just"/>
            <a:endParaRPr lang="es-MX" dirty="0">
              <a:solidFill>
                <a:schemeClr val="tx1">
                  <a:lumMod val="95000"/>
                  <a:lumOff val="5000"/>
                </a:schemeClr>
              </a:solidFill>
            </a:endParaRPr>
          </a:p>
          <a:p>
            <a:pPr algn="just"/>
            <a:r>
              <a:rPr lang="es-ES" b="1" dirty="0">
                <a:solidFill>
                  <a:schemeClr val="tx1">
                    <a:lumMod val="95000"/>
                    <a:lumOff val="5000"/>
                  </a:schemeClr>
                </a:solidFill>
              </a:rPr>
              <a:t>XIII.</a:t>
            </a:r>
            <a:r>
              <a:rPr lang="es-ES" dirty="0">
                <a:solidFill>
                  <a:schemeClr val="tx1">
                    <a:lumMod val="95000"/>
                    <a:lumOff val="5000"/>
                  </a:schemeClr>
                </a:solidFill>
              </a:rPr>
              <a:t>	Determinación de los pagos provisionales y mensuales definitivos.</a:t>
            </a:r>
          </a:p>
          <a:p>
            <a:pPr marL="0" indent="0" algn="just">
              <a:buNone/>
            </a:pPr>
            <a:endParaRPr lang="es-MX" dirty="0">
              <a:solidFill>
                <a:schemeClr val="tx1">
                  <a:lumMod val="95000"/>
                  <a:lumOff val="5000"/>
                </a:schemeClr>
              </a:solidFill>
            </a:endParaRPr>
          </a:p>
        </p:txBody>
      </p:sp>
      <p:sp>
        <p:nvSpPr>
          <p:cNvPr id="4" name="1 Título"/>
          <p:cNvSpPr txBox="1">
            <a:spLocks/>
          </p:cNvSpPr>
          <p:nvPr/>
        </p:nvSpPr>
        <p:spPr>
          <a:xfrm>
            <a:off x="1115616" y="260648"/>
            <a:ext cx="8229600" cy="779463"/>
          </a:xfrm>
          <a:prstGeom prst="rect">
            <a:avLst/>
          </a:prstGeom>
        </p:spPr>
        <p:txBody>
          <a:bodyPr>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400" b="1" dirty="0"/>
              <a:t>EVIDENCIA DE LA APLICACIÓN DE LOS PROCEDIMIENTOS DE REVISIÓN SOBRE LA SITUACIÓN FISCAL DEL CONTRIBUYENTE</a:t>
            </a:r>
            <a:endParaRPr lang="es-MX" sz="2400" dirty="0"/>
          </a:p>
        </p:txBody>
      </p:sp>
    </p:spTree>
    <p:extLst>
      <p:ext uri="{BB962C8B-B14F-4D97-AF65-F5344CB8AC3E}">
        <p14:creationId xmlns:p14="http://schemas.microsoft.com/office/powerpoint/2010/main" val="6416356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67544" y="1772816"/>
            <a:ext cx="8229600" cy="4176464"/>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endParaRPr lang="es-MX" dirty="0">
              <a:solidFill>
                <a:schemeClr val="tx1">
                  <a:lumMod val="95000"/>
                  <a:lumOff val="5000"/>
                </a:schemeClr>
              </a:solidFill>
            </a:endParaRPr>
          </a:p>
          <a:p>
            <a:pPr algn="just"/>
            <a:r>
              <a:rPr lang="es-ES" b="1" dirty="0">
                <a:solidFill>
                  <a:schemeClr val="tx1">
                    <a:lumMod val="95000"/>
                    <a:lumOff val="5000"/>
                  </a:schemeClr>
                </a:solidFill>
              </a:rPr>
              <a:t>XIV.</a:t>
            </a:r>
            <a:r>
              <a:rPr lang="es-ES" dirty="0">
                <a:solidFill>
                  <a:schemeClr val="tx1">
                    <a:lumMod val="95000"/>
                    <a:lumOff val="5000"/>
                  </a:schemeClr>
                </a:solidFill>
              </a:rPr>
              <a:t>	Costo de lo Vendido y valuación del inventario, referidos en la Sección III del Capítulo II del Título II de la Ley del ISR. Esta información comprenderá exclusivamente la cédula sumaria y deberá incluir el objetivo, el procedimiento aplicado y la conclusión alcanzada por el contador público inscrito.</a:t>
            </a:r>
          </a:p>
          <a:p>
            <a:pPr algn="just"/>
            <a:endParaRPr lang="es-MX" dirty="0">
              <a:solidFill>
                <a:schemeClr val="tx1">
                  <a:lumMod val="95000"/>
                  <a:lumOff val="5000"/>
                </a:schemeClr>
              </a:solidFill>
            </a:endParaRPr>
          </a:p>
          <a:p>
            <a:pPr algn="just"/>
            <a:r>
              <a:rPr lang="es-ES" b="1" dirty="0">
                <a:solidFill>
                  <a:schemeClr val="tx1">
                    <a:lumMod val="95000"/>
                    <a:lumOff val="5000"/>
                  </a:schemeClr>
                </a:solidFill>
              </a:rPr>
              <a:t>XV.</a:t>
            </a:r>
            <a:r>
              <a:rPr lang="es-ES" dirty="0">
                <a:solidFill>
                  <a:schemeClr val="tx1">
                    <a:lumMod val="95000"/>
                    <a:lumOff val="5000"/>
                  </a:schemeClr>
                </a:solidFill>
              </a:rPr>
              <a:t>	Ventas e Ingresos correspondientes al ejercicio. Esta información comprenderá exclusivamente la cédula sumaria y deberá incluir el objetivo, el procedimiento aplicado y la conclusión alcanzada por el contador público inscrito</a:t>
            </a:r>
            <a:endParaRPr lang="es-MX" dirty="0">
              <a:solidFill>
                <a:schemeClr val="tx1">
                  <a:lumMod val="95000"/>
                  <a:lumOff val="5000"/>
                </a:schemeClr>
              </a:solidFill>
            </a:endParaRPr>
          </a:p>
        </p:txBody>
      </p:sp>
      <p:sp>
        <p:nvSpPr>
          <p:cNvPr id="3" name="1 Título"/>
          <p:cNvSpPr txBox="1">
            <a:spLocks/>
          </p:cNvSpPr>
          <p:nvPr/>
        </p:nvSpPr>
        <p:spPr>
          <a:xfrm>
            <a:off x="1115616" y="260648"/>
            <a:ext cx="8229600" cy="779463"/>
          </a:xfrm>
          <a:prstGeom prst="rect">
            <a:avLst/>
          </a:prstGeom>
        </p:spPr>
        <p:txBody>
          <a:bodyPr>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400" b="1" dirty="0"/>
              <a:t>EVIDENCIA DE LA APLICACIÓN DE LOS PROCEDIMIENTOS DE REVISIÓN SOBRE LA SITUACIÓN FISCAL DEL CONTRIBUYENTE</a:t>
            </a:r>
            <a:endParaRPr lang="es-MX" sz="2400" dirty="0"/>
          </a:p>
        </p:txBody>
      </p:sp>
    </p:spTree>
    <p:extLst>
      <p:ext uri="{BB962C8B-B14F-4D97-AF65-F5344CB8AC3E}">
        <p14:creationId xmlns:p14="http://schemas.microsoft.com/office/powerpoint/2010/main" val="3247085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628800"/>
            <a:ext cx="8229600" cy="4536504"/>
          </a:xfrm>
        </p:spPr>
        <p:txBody>
          <a:bodyPr>
            <a:normAutofit/>
          </a:bodyPr>
          <a:lstStyle/>
          <a:p>
            <a:endParaRPr lang="es-ES" b="1" dirty="0">
              <a:solidFill>
                <a:schemeClr val="tx1">
                  <a:lumMod val="95000"/>
                  <a:lumOff val="5000"/>
                </a:schemeClr>
              </a:solidFill>
            </a:endParaRPr>
          </a:p>
          <a:p>
            <a:r>
              <a:rPr lang="es-ES" b="1" dirty="0">
                <a:solidFill>
                  <a:schemeClr val="tx1">
                    <a:lumMod val="95000"/>
                    <a:lumOff val="5000"/>
                  </a:schemeClr>
                </a:solidFill>
              </a:rPr>
              <a:t>XVI.</a:t>
            </a:r>
            <a:r>
              <a:rPr lang="es-ES" dirty="0">
                <a:solidFill>
                  <a:schemeClr val="tx1">
                    <a:lumMod val="95000"/>
                    <a:lumOff val="5000"/>
                  </a:schemeClr>
                </a:solidFill>
              </a:rPr>
              <a:t>	Gastos de operación y resultado integral de financiamiento correspondientes al ejercicio. Esta información comprenderá exclusivamente la cédula sumaria y deberá incluir el objetivo, el procedimiento aplicado y la conclusión alcanzada por el contador público inscrito.</a:t>
            </a:r>
          </a:p>
          <a:p>
            <a:endParaRPr lang="es-MX" dirty="0">
              <a:solidFill>
                <a:schemeClr val="tx1">
                  <a:lumMod val="95000"/>
                  <a:lumOff val="5000"/>
                </a:schemeClr>
              </a:solidFill>
            </a:endParaRPr>
          </a:p>
          <a:p>
            <a:r>
              <a:rPr lang="es-ES" b="1" dirty="0">
                <a:solidFill>
                  <a:schemeClr val="tx1">
                    <a:lumMod val="95000"/>
                    <a:lumOff val="5000"/>
                  </a:schemeClr>
                </a:solidFill>
              </a:rPr>
              <a:t>XVII.</a:t>
            </a:r>
            <a:r>
              <a:rPr lang="es-ES" dirty="0">
                <a:solidFill>
                  <a:schemeClr val="tx1">
                    <a:lumMod val="95000"/>
                    <a:lumOff val="5000"/>
                  </a:schemeClr>
                </a:solidFill>
              </a:rPr>
              <a:t> ISR retenido a residentes en el país y en el extranjero en los términos de la Ley del ISR.</a:t>
            </a:r>
          </a:p>
          <a:p>
            <a:endParaRPr lang="es-MX" dirty="0">
              <a:solidFill>
                <a:schemeClr val="tx1">
                  <a:lumMod val="95000"/>
                  <a:lumOff val="5000"/>
                </a:schemeClr>
              </a:solidFill>
            </a:endParaRPr>
          </a:p>
          <a:p>
            <a:r>
              <a:rPr lang="es-ES" b="1" dirty="0">
                <a:solidFill>
                  <a:schemeClr val="tx1">
                    <a:lumMod val="95000"/>
                    <a:lumOff val="5000"/>
                  </a:schemeClr>
                </a:solidFill>
              </a:rPr>
              <a:t>XVIII.</a:t>
            </a:r>
            <a:r>
              <a:rPr lang="es-ES" dirty="0">
                <a:solidFill>
                  <a:schemeClr val="tx1">
                    <a:lumMod val="95000"/>
                    <a:lumOff val="5000"/>
                  </a:schemeClr>
                </a:solidFill>
              </a:rPr>
              <a:t> De los conceptos que se incluyen en la conciliación entre el resultado contable y fiscal para los efectos del ISR.</a:t>
            </a:r>
            <a:endParaRPr lang="es-MX" dirty="0">
              <a:solidFill>
                <a:schemeClr val="tx1">
                  <a:lumMod val="95000"/>
                  <a:lumOff val="5000"/>
                </a:schemeClr>
              </a:solidFill>
            </a:endParaRPr>
          </a:p>
          <a:p>
            <a:endParaRPr lang="es-MX" dirty="0">
              <a:solidFill>
                <a:schemeClr val="tx1">
                  <a:lumMod val="95000"/>
                  <a:lumOff val="5000"/>
                </a:schemeClr>
              </a:solidFill>
            </a:endParaRPr>
          </a:p>
        </p:txBody>
      </p:sp>
      <p:sp>
        <p:nvSpPr>
          <p:cNvPr id="4" name="1 Título"/>
          <p:cNvSpPr txBox="1">
            <a:spLocks/>
          </p:cNvSpPr>
          <p:nvPr/>
        </p:nvSpPr>
        <p:spPr>
          <a:xfrm>
            <a:off x="1115616" y="260648"/>
            <a:ext cx="8229600" cy="779463"/>
          </a:xfrm>
          <a:prstGeom prst="rect">
            <a:avLst/>
          </a:prstGeom>
        </p:spPr>
        <p:txBody>
          <a:bodyPr>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400" b="1" dirty="0"/>
              <a:t>EVIDENCIA DE LA APLICACIÓN DE LOS PROCEDIMIENTOS DE REVISIÓN SOBRE LA SITUACIÓN FISCAL DEL CONTRIBUYENTE</a:t>
            </a:r>
            <a:endParaRPr lang="es-MX" sz="2400" dirty="0"/>
          </a:p>
        </p:txBody>
      </p:sp>
    </p:spTree>
    <p:extLst>
      <p:ext uri="{BB962C8B-B14F-4D97-AF65-F5344CB8AC3E}">
        <p14:creationId xmlns:p14="http://schemas.microsoft.com/office/powerpoint/2010/main" val="26088644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71600" y="1022203"/>
            <a:ext cx="7848872" cy="3486917"/>
          </a:xfrm>
        </p:spPr>
        <p:txBody>
          <a:bodyPr>
            <a:noAutofit/>
          </a:bodyPr>
          <a:lstStyle/>
          <a:p>
            <a:pPr algn="ctr"/>
            <a:r>
              <a:rPr lang="es-MX" sz="3000" b="1" dirty="0"/>
              <a:t>SISTEMA DE PRESENTACION DE LA INFORMACION ALTERNATIVA AL DICTAMEN.</a:t>
            </a:r>
            <a:br>
              <a:rPr lang="es-MX" sz="3000" b="1" dirty="0"/>
            </a:br>
            <a:r>
              <a:rPr lang="es-MX" sz="3000" b="1" dirty="0"/>
              <a:t/>
            </a:r>
            <a:br>
              <a:rPr lang="es-MX" sz="3000" b="1" dirty="0"/>
            </a:br>
            <a:r>
              <a:rPr lang="es-MX" sz="3000" b="1" dirty="0"/>
              <a:t>ISSIF </a:t>
            </a:r>
            <a:br>
              <a:rPr lang="es-MX" sz="3000" b="1" dirty="0"/>
            </a:br>
            <a:endParaRPr lang="es-MX" sz="3000" dirty="0"/>
          </a:p>
        </p:txBody>
      </p:sp>
      <p:sp>
        <p:nvSpPr>
          <p:cNvPr id="3" name="2 Marcador de contenido"/>
          <p:cNvSpPr>
            <a:spLocks noGrp="1"/>
          </p:cNvSpPr>
          <p:nvPr>
            <p:ph type="subTitle" idx="1"/>
          </p:nvPr>
        </p:nvSpPr>
        <p:spPr/>
        <p:txBody>
          <a:bodyPr vert="horz" lIns="91440" tIns="45720" rIns="91440" bIns="45720" rtlCol="0" anchor="t">
            <a:normAutofit/>
          </a:bodyPr>
          <a:lstStyle/>
          <a:p>
            <a:pPr algn="ctr">
              <a:spcBef>
                <a:spcPct val="0"/>
              </a:spcBef>
              <a:buNone/>
            </a:pPr>
            <a:endParaRPr lang="es-MX" sz="2000" b="1" dirty="0">
              <a:solidFill>
                <a:schemeClr val="accent2">
                  <a:lumMod val="75000"/>
                </a:schemeClr>
              </a:solidFill>
              <a:latin typeface="+mj-lt"/>
              <a:ea typeface="+mj-ea"/>
              <a:cs typeface="+mj-cs"/>
            </a:endParaRPr>
          </a:p>
          <a:p>
            <a:pPr algn="ctr">
              <a:spcBef>
                <a:spcPct val="0"/>
              </a:spcBef>
              <a:buNone/>
            </a:pPr>
            <a:endParaRPr lang="es-MX" sz="2000" b="1" dirty="0">
              <a:solidFill>
                <a:schemeClr val="accent2">
                  <a:lumMod val="75000"/>
                </a:schemeClr>
              </a:solidFill>
              <a:latin typeface="+mj-lt"/>
              <a:ea typeface="+mj-ea"/>
              <a:cs typeface="+mj-cs"/>
            </a:endParaRPr>
          </a:p>
        </p:txBody>
      </p:sp>
    </p:spTree>
    <p:extLst>
      <p:ext uri="{BB962C8B-B14F-4D97-AF65-F5344CB8AC3E}">
        <p14:creationId xmlns:p14="http://schemas.microsoft.com/office/powerpoint/2010/main" val="3033420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8229600" cy="780696"/>
          </a:xfrm>
        </p:spPr>
        <p:txBody>
          <a:bodyPr>
            <a:normAutofit/>
          </a:bodyPr>
          <a:lstStyle/>
          <a:p>
            <a:pPr algn="ctr"/>
            <a:r>
              <a:rPr lang="es-MX" sz="2400" b="1" dirty="0"/>
              <a:t>RESOLUCIÓN MISCELANEA</a:t>
            </a:r>
          </a:p>
        </p:txBody>
      </p:sp>
      <p:sp>
        <p:nvSpPr>
          <p:cNvPr id="3" name="2 Marcador de contenido"/>
          <p:cNvSpPr>
            <a:spLocks noGrp="1"/>
          </p:cNvSpPr>
          <p:nvPr>
            <p:ph idx="1"/>
          </p:nvPr>
        </p:nvSpPr>
        <p:spPr>
          <a:xfrm>
            <a:off x="467544" y="1556792"/>
            <a:ext cx="8229600" cy="4767808"/>
          </a:xfrm>
        </p:spPr>
        <p:txBody>
          <a:bodyPr>
            <a:normAutofit/>
          </a:bodyPr>
          <a:lstStyle/>
          <a:p>
            <a:endParaRPr lang="es-ES" dirty="0">
              <a:solidFill>
                <a:schemeClr val="tx1">
                  <a:lumMod val="95000"/>
                  <a:lumOff val="5000"/>
                </a:schemeClr>
              </a:solidFill>
            </a:endParaRPr>
          </a:p>
          <a:p>
            <a:endParaRPr lang="es-ES" dirty="0">
              <a:solidFill>
                <a:schemeClr val="tx1">
                  <a:lumMod val="95000"/>
                  <a:lumOff val="5000"/>
                </a:schemeClr>
              </a:solidFill>
            </a:endParaRPr>
          </a:p>
          <a:p>
            <a:endParaRPr lang="es-ES" dirty="0">
              <a:solidFill>
                <a:schemeClr val="tx1">
                  <a:lumMod val="95000"/>
                  <a:lumOff val="5000"/>
                </a:schemeClr>
              </a:solidFill>
            </a:endParaRPr>
          </a:p>
          <a:p>
            <a:pPr algn="just"/>
            <a:r>
              <a:rPr lang="es-ES" dirty="0">
                <a:solidFill>
                  <a:schemeClr val="tx1">
                    <a:lumMod val="95000"/>
                    <a:lumOff val="5000"/>
                  </a:schemeClr>
                </a:solidFill>
              </a:rPr>
              <a:t>La fecha de presentación del dictamen, será aquélla en la que el SAT reciba correctamente la información correspondiente. Para tales efectos el citado órgano desconcentrado acusará recibo utilizando correo electrónico; por lo anterior, se podrá consultar en la página de Internet del SAT la fecha de envío y recepción del dictamen.</a:t>
            </a:r>
            <a:endParaRPr lang="es-MX" dirty="0">
              <a:solidFill>
                <a:schemeClr val="tx1">
                  <a:lumMod val="95000"/>
                  <a:lumOff val="5000"/>
                </a:schemeClr>
              </a:solidFill>
            </a:endParaRPr>
          </a:p>
          <a:p>
            <a:endParaRPr lang="es-MX" dirty="0">
              <a:solidFill>
                <a:schemeClr val="tx1">
                  <a:lumMod val="95000"/>
                  <a:lumOff val="5000"/>
                </a:schemeClr>
              </a:solidFill>
            </a:endParaRPr>
          </a:p>
        </p:txBody>
      </p:sp>
    </p:spTree>
    <p:extLst>
      <p:ext uri="{BB962C8B-B14F-4D97-AF65-F5344CB8AC3E}">
        <p14:creationId xmlns:p14="http://schemas.microsoft.com/office/powerpoint/2010/main" val="39838588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708688"/>
          </a:xfrm>
        </p:spPr>
        <p:txBody>
          <a:bodyPr>
            <a:normAutofit/>
          </a:bodyPr>
          <a:lstStyle/>
          <a:p>
            <a:pPr algn="ctr"/>
            <a:r>
              <a:rPr lang="es-MX" sz="2000" b="1" dirty="0"/>
              <a:t> Código fiscal de la federación</a:t>
            </a:r>
            <a:br>
              <a:rPr lang="es-MX" sz="2000" b="1" dirty="0"/>
            </a:br>
            <a:r>
              <a:rPr lang="es-MX" sz="2000" b="1" dirty="0"/>
              <a:t> </a:t>
            </a:r>
            <a:r>
              <a:rPr lang="es-MX" sz="2000" b="1" dirty="0" smtClean="0"/>
              <a:t>Art.  32H  </a:t>
            </a:r>
            <a:endParaRPr lang="es-MX" sz="2000" b="1" dirty="0"/>
          </a:p>
        </p:txBody>
      </p:sp>
      <p:sp>
        <p:nvSpPr>
          <p:cNvPr id="3" name="2 Marcador de contenido"/>
          <p:cNvSpPr>
            <a:spLocks noGrp="1"/>
          </p:cNvSpPr>
          <p:nvPr>
            <p:ph idx="1"/>
          </p:nvPr>
        </p:nvSpPr>
        <p:spPr>
          <a:xfrm>
            <a:off x="488104" y="1268760"/>
            <a:ext cx="8229600" cy="4767808"/>
          </a:xfrm>
        </p:spPr>
        <p:txBody>
          <a:bodyPr>
            <a:noAutofit/>
          </a:bodyPr>
          <a:lstStyle/>
          <a:p>
            <a:pPr marL="0" indent="0" algn="just">
              <a:buNone/>
            </a:pPr>
            <a:endParaRPr lang="es-ES" sz="1500" b="1" dirty="0"/>
          </a:p>
          <a:p>
            <a:pPr algn="just"/>
            <a:r>
              <a:rPr lang="es-ES" sz="1500" b="1" dirty="0"/>
              <a:t> </a:t>
            </a:r>
            <a:r>
              <a:rPr lang="es-ES" sz="1500" dirty="0"/>
              <a:t> Los contribuyentes que a continuación se señalan, deberán presentar ante las autoridades fiscales, como parte de la declaración del ejercicio, la información sobre su situación fiscal. Utilizando los medios y formatos que mediante reglas de carácter general establezca el Servicio de Administración Tributaria.</a:t>
            </a:r>
            <a:endParaRPr lang="es-MX" sz="1500" dirty="0"/>
          </a:p>
          <a:p>
            <a:pPr marL="0" indent="0" algn="just">
              <a:buNone/>
            </a:pPr>
            <a:endParaRPr lang="es-MX" sz="1500" dirty="0"/>
          </a:p>
          <a:p>
            <a:pPr algn="just"/>
            <a:r>
              <a:rPr lang="es-ES" sz="1500" b="1" dirty="0"/>
              <a:t>I.</a:t>
            </a:r>
            <a:r>
              <a:rPr lang="es-ES" sz="1500" dirty="0"/>
              <a:t>	Quienes tributen en términos del Título II de la Ley del Impuesto sobre la Renta, que en el último ejercicio fiscal inmediato anterior declarado hayan consignado en sus declaraciones normales ingresos acumulables para efectos del impuesto sobre la renta iguales o superiores a un monto equivalente a </a:t>
            </a:r>
            <a:r>
              <a:rPr lang="es-ES" sz="1500" b="1" dirty="0" smtClean="0"/>
              <a:t>$  </a:t>
            </a:r>
            <a:r>
              <a:rPr lang="es-MX" sz="1600" b="1" dirty="0" smtClean="0"/>
              <a:t>755,898,920.00</a:t>
            </a:r>
            <a:r>
              <a:rPr lang="es-ES" sz="1500" dirty="0" smtClean="0"/>
              <a:t>, </a:t>
            </a:r>
            <a:r>
              <a:rPr lang="es-ES" sz="1500" dirty="0"/>
              <a:t>así como aquéllos que al cierre del ejercicio fiscal inmediato anterior tengan acciones colocadas entre el gran público inversionista, en bolsa de valores y que no se encuentren en cualquier otro supuesto señalado en este artículo.</a:t>
            </a:r>
          </a:p>
          <a:p>
            <a:pPr algn="just"/>
            <a:endParaRPr lang="es-ES" sz="1500" dirty="0"/>
          </a:p>
          <a:p>
            <a:pPr algn="just"/>
            <a:r>
              <a:rPr lang="es-ES" sz="1500" dirty="0"/>
              <a:t>El monto de la cantidad establecida en el párrafo anterior se actualizará en el mes de enero de cada año, con el factor de actualización correspondiente al periodo comprendido desde el mes de diciembre del penúltimo año al mes de diciembre del último año inmediato anterior a aquél por el cual se efectúe el cálculo, de conformidad con el procedimiento a que se refiere el artículo 17-A de este Código.</a:t>
            </a:r>
            <a:endParaRPr lang="es-MX" sz="1500" dirty="0"/>
          </a:p>
          <a:p>
            <a:pPr algn="just"/>
            <a:endParaRPr lang="es-ES" sz="1500" dirty="0"/>
          </a:p>
          <a:p>
            <a:pPr algn="just"/>
            <a:endParaRPr lang="es-MX" sz="1500" dirty="0"/>
          </a:p>
          <a:p>
            <a:endParaRPr lang="es-MX" sz="1500" dirty="0"/>
          </a:p>
        </p:txBody>
      </p:sp>
    </p:spTree>
    <p:extLst>
      <p:ext uri="{BB962C8B-B14F-4D97-AF65-F5344CB8AC3E}">
        <p14:creationId xmlns:p14="http://schemas.microsoft.com/office/powerpoint/2010/main" val="24763230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80696"/>
          </a:xfrm>
        </p:spPr>
        <p:txBody>
          <a:bodyPr>
            <a:normAutofit/>
          </a:bodyPr>
          <a:lstStyle/>
          <a:p>
            <a:pPr algn="ctr"/>
            <a:r>
              <a:rPr lang="es-MX" sz="2000" b="1" dirty="0"/>
              <a:t> Código fiscal de la federación</a:t>
            </a:r>
            <a:br>
              <a:rPr lang="es-MX" sz="2000" b="1" dirty="0"/>
            </a:br>
            <a:r>
              <a:rPr lang="es-MX" sz="2000" b="1" dirty="0"/>
              <a:t> art 32 H</a:t>
            </a:r>
          </a:p>
        </p:txBody>
      </p:sp>
      <p:sp>
        <p:nvSpPr>
          <p:cNvPr id="3" name="2 Marcador de contenido"/>
          <p:cNvSpPr>
            <a:spLocks noGrp="1"/>
          </p:cNvSpPr>
          <p:nvPr>
            <p:ph idx="1"/>
          </p:nvPr>
        </p:nvSpPr>
        <p:spPr>
          <a:xfrm>
            <a:off x="539552" y="1772816"/>
            <a:ext cx="8229600" cy="4389120"/>
          </a:xfrm>
        </p:spPr>
        <p:txBody>
          <a:bodyPr>
            <a:normAutofit/>
          </a:bodyPr>
          <a:lstStyle/>
          <a:p>
            <a:r>
              <a:rPr lang="es-ES" sz="1500" b="1" dirty="0"/>
              <a:t>II.</a:t>
            </a:r>
            <a:r>
              <a:rPr lang="es-ES" sz="1500" dirty="0"/>
              <a:t>	Las sociedades mercantiles que pertenezcan al régimen fiscal opcional para grupos de sociedades en los términos del Capítulo VI, Título II de la Ley del Impuesto sobre la Renta.</a:t>
            </a:r>
            <a:endParaRPr lang="es-MX" sz="1500" dirty="0"/>
          </a:p>
          <a:p>
            <a:pPr marL="0" indent="0">
              <a:buNone/>
            </a:pPr>
            <a:endParaRPr lang="es-MX" sz="1500" dirty="0"/>
          </a:p>
          <a:p>
            <a:r>
              <a:rPr lang="es-ES" sz="1500" b="1" dirty="0"/>
              <a:t>III.</a:t>
            </a:r>
            <a:r>
              <a:rPr lang="es-ES" sz="1500" dirty="0"/>
              <a:t>	Las entidades paraestatales de la administración pública federal.</a:t>
            </a:r>
            <a:endParaRPr lang="es-MX" sz="1500" dirty="0"/>
          </a:p>
          <a:p>
            <a:pPr marL="0" indent="0">
              <a:buNone/>
            </a:pPr>
            <a:r>
              <a:rPr lang="es-ES" sz="1500" dirty="0"/>
              <a:t> </a:t>
            </a:r>
            <a:endParaRPr lang="es-MX" sz="1500" dirty="0"/>
          </a:p>
          <a:p>
            <a:r>
              <a:rPr lang="es-ES" sz="1500" b="1" dirty="0"/>
              <a:t>IV.</a:t>
            </a:r>
            <a:r>
              <a:rPr lang="es-ES" sz="1500" dirty="0"/>
              <a:t>	Las personas morales residentes en el extranjero que tengan establecimiento permanente en el país, únicamente por las actividades que desarrollen en dichos establecimientos.</a:t>
            </a:r>
            <a:endParaRPr lang="es-MX" sz="1500" dirty="0"/>
          </a:p>
          <a:p>
            <a:pPr marL="0" indent="0">
              <a:buNone/>
            </a:pPr>
            <a:endParaRPr lang="es-MX" sz="1500" dirty="0"/>
          </a:p>
          <a:p>
            <a:r>
              <a:rPr lang="es-ES" sz="1500" b="1" dirty="0"/>
              <a:t>V.</a:t>
            </a:r>
            <a:r>
              <a:rPr lang="es-ES" sz="1500" dirty="0"/>
              <a:t>	Cualquier persona moral residente en México, respecto de las operaciones llevadas a cabo con residentes en el extranjero.</a:t>
            </a:r>
            <a:endParaRPr lang="es-MX" sz="1500" dirty="0"/>
          </a:p>
          <a:p>
            <a:endParaRPr lang="es-MX" sz="1500" dirty="0"/>
          </a:p>
        </p:txBody>
      </p:sp>
    </p:spTree>
    <p:extLst>
      <p:ext uri="{BB962C8B-B14F-4D97-AF65-F5344CB8AC3E}">
        <p14:creationId xmlns:p14="http://schemas.microsoft.com/office/powerpoint/2010/main" val="25229440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5FEB23E-14B8-485B-AFE5-008E72103E94}"/>
              </a:ext>
            </a:extLst>
          </p:cNvPr>
          <p:cNvSpPr>
            <a:spLocks noGrp="1"/>
          </p:cNvSpPr>
          <p:nvPr>
            <p:ph type="title"/>
          </p:nvPr>
        </p:nvSpPr>
        <p:spPr>
          <a:xfrm>
            <a:off x="2687605" y="2611033"/>
            <a:ext cx="4485184" cy="998984"/>
          </a:xfrm>
        </p:spPr>
        <p:txBody>
          <a:bodyPr>
            <a:noAutofit/>
          </a:bodyPr>
          <a:lstStyle/>
          <a:p>
            <a:pPr algn="ctr"/>
            <a:r>
              <a:rPr lang="es-ES" sz="3000" b="1" dirty="0"/>
              <a:t>Reglas  de carácter general  </a:t>
            </a:r>
            <a:r>
              <a:rPr lang="es-ES" sz="3000" b="1" dirty="0" smtClean="0"/>
              <a:t>(Miscelánea </a:t>
            </a:r>
            <a:r>
              <a:rPr lang="es-ES" sz="3000" b="1" dirty="0"/>
              <a:t>F</a:t>
            </a:r>
            <a:r>
              <a:rPr lang="es-ES" sz="3000" b="1" dirty="0" smtClean="0"/>
              <a:t>iscal 2018)</a:t>
            </a:r>
            <a:endParaRPr lang="es-MX" sz="3000" b="1" dirty="0"/>
          </a:p>
        </p:txBody>
      </p:sp>
    </p:spTree>
    <p:extLst>
      <p:ext uri="{BB962C8B-B14F-4D97-AF65-F5344CB8AC3E}">
        <p14:creationId xmlns:p14="http://schemas.microsoft.com/office/powerpoint/2010/main" val="75751234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E788509D-813B-42E4-A906-B55C0D70AF7C}"/>
              </a:ext>
            </a:extLst>
          </p:cNvPr>
          <p:cNvSpPr>
            <a:spLocks noGrp="1"/>
          </p:cNvSpPr>
          <p:nvPr>
            <p:ph idx="1"/>
          </p:nvPr>
        </p:nvSpPr>
        <p:spPr>
          <a:xfrm>
            <a:off x="899305" y="188998"/>
            <a:ext cx="8087264" cy="6048314"/>
          </a:xfrm>
        </p:spPr>
        <p:txBody>
          <a:bodyPr>
            <a:noAutofit/>
          </a:bodyPr>
          <a:lstStyle/>
          <a:p>
            <a:pPr algn="just"/>
            <a:r>
              <a:rPr lang="es-ES" dirty="0"/>
              <a:t>Regla 2.19.1 de la RMF publicada el 22 de diciembre de 2017 en DOF. </a:t>
            </a:r>
            <a:endParaRPr lang="es-ES" dirty="0" smtClean="0"/>
          </a:p>
          <a:p>
            <a:pPr marL="0" indent="0" algn="just">
              <a:buNone/>
            </a:pPr>
            <a:endParaRPr lang="es-ES" dirty="0"/>
          </a:p>
          <a:p>
            <a:pPr algn="just"/>
            <a:r>
              <a:rPr lang="es-ES" dirty="0"/>
              <a:t>Para los efectos del artículo 32-H del CFF, los contribuyentes obligados a presentar la información sobre su situación fiscal, incluyendo la información presentada en forma complementaria, deberán realizar su envío a través del Portal del SAT, por medio de la herramienta denominada DISIF (32H-CFF), en el formato y apartados correspondientes, …. </a:t>
            </a:r>
            <a:endParaRPr lang="es-ES" dirty="0" smtClean="0"/>
          </a:p>
          <a:p>
            <a:pPr marL="0" indent="0" algn="just">
              <a:buNone/>
            </a:pPr>
            <a:endParaRPr lang="es-ES" dirty="0"/>
          </a:p>
          <a:p>
            <a:pPr algn="just"/>
            <a:r>
              <a:rPr lang="es-ES" dirty="0"/>
              <a:t>II. … para ello deberán identificar el formato que les corresponde, conforme a lo siguiente: </a:t>
            </a:r>
            <a:endParaRPr lang="es-ES" dirty="0" smtClean="0"/>
          </a:p>
          <a:p>
            <a:pPr algn="just"/>
            <a:endParaRPr lang="es-ES" dirty="0"/>
          </a:p>
          <a:p>
            <a:pPr algn="just"/>
            <a:r>
              <a:rPr lang="es-ES" b="1" dirty="0"/>
              <a:t>a) </a:t>
            </a:r>
            <a:r>
              <a:rPr lang="es-ES" dirty="0"/>
              <a:t>Personas morales en general, (incluyendo a las entidades paraestatales de la administración pública federal y a </a:t>
            </a:r>
            <a:r>
              <a:rPr lang="es-ES" b="1" dirty="0"/>
              <a:t>cualquier persona moral residente en México</a:t>
            </a:r>
            <a:r>
              <a:rPr lang="es-ES" dirty="0"/>
              <a:t>, respecto de las </a:t>
            </a:r>
            <a:r>
              <a:rPr lang="es-ES" b="1" dirty="0"/>
              <a:t>operaciones llevadas a cabo con residentes en el extranjero</a:t>
            </a:r>
            <a:r>
              <a:rPr lang="es-ES" dirty="0"/>
              <a:t>). </a:t>
            </a:r>
            <a:endParaRPr lang="es-ES" dirty="0" smtClean="0"/>
          </a:p>
          <a:p>
            <a:pPr algn="just"/>
            <a:r>
              <a:rPr lang="es-ES" dirty="0" smtClean="0"/>
              <a:t>De </a:t>
            </a:r>
            <a:r>
              <a:rPr lang="es-ES" dirty="0"/>
              <a:t>la </a:t>
            </a:r>
            <a:r>
              <a:rPr lang="es-ES" b="1" dirty="0"/>
              <a:t>b) </a:t>
            </a:r>
            <a:r>
              <a:rPr lang="es-ES" dirty="0"/>
              <a:t>a la </a:t>
            </a:r>
            <a:r>
              <a:rPr lang="es-ES" b="1" dirty="0"/>
              <a:t>h) </a:t>
            </a:r>
            <a:r>
              <a:rPr lang="es-ES" dirty="0"/>
              <a:t>Sector financiero. </a:t>
            </a:r>
          </a:p>
          <a:p>
            <a:pPr algn="just"/>
            <a:endParaRPr lang="es-ES" sz="2200" dirty="0"/>
          </a:p>
          <a:p>
            <a:endParaRPr lang="es-MX" sz="2200" dirty="0"/>
          </a:p>
        </p:txBody>
      </p:sp>
    </p:spTree>
    <p:extLst>
      <p:ext uri="{BB962C8B-B14F-4D97-AF65-F5344CB8AC3E}">
        <p14:creationId xmlns:p14="http://schemas.microsoft.com/office/powerpoint/2010/main" val="283676272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938123" y="271582"/>
            <a:ext cx="8029035" cy="5663089"/>
          </a:xfrm>
          <a:prstGeom prst="rect">
            <a:avLst/>
          </a:prstGeom>
        </p:spPr>
        <p:txBody>
          <a:bodyPr wrap="square">
            <a:spAutoFit/>
          </a:bodyPr>
          <a:lstStyle/>
          <a:p>
            <a:pPr marL="342900" indent="-342900" algn="just">
              <a:buFont typeface="Arial" panose="020B0604020202020204" pitchFamily="34" charset="0"/>
              <a:buChar char="•"/>
            </a:pPr>
            <a:r>
              <a:rPr lang="es-ES" b="1" dirty="0"/>
              <a:t>i) </a:t>
            </a:r>
            <a:r>
              <a:rPr lang="es-ES" dirty="0"/>
              <a:t>Sociedades integradoras e integradas a que se refiere el Capítulo VI del Título II de la Ley del ISR. </a:t>
            </a:r>
            <a:endParaRPr lang="es-ES" dirty="0" smtClean="0"/>
          </a:p>
          <a:p>
            <a:pPr algn="just"/>
            <a:endParaRPr lang="es-ES" dirty="0"/>
          </a:p>
          <a:p>
            <a:pPr marL="342900" indent="-342900" algn="just">
              <a:buFont typeface="Arial" panose="020B0604020202020204" pitchFamily="34" charset="0"/>
              <a:buChar char="•"/>
            </a:pPr>
            <a:r>
              <a:rPr lang="es-ES" b="1" dirty="0"/>
              <a:t>j) </a:t>
            </a:r>
            <a:r>
              <a:rPr lang="es-ES" dirty="0"/>
              <a:t>Establecimientos permanentes de residentes en el extranjero. </a:t>
            </a:r>
            <a:endParaRPr lang="es-ES" dirty="0" smtClean="0"/>
          </a:p>
          <a:p>
            <a:pPr marL="342900" indent="-342900" algn="just">
              <a:buFont typeface="Arial" panose="020B0604020202020204" pitchFamily="34" charset="0"/>
              <a:buChar char="•"/>
            </a:pPr>
            <a:endParaRPr lang="es-ES" dirty="0"/>
          </a:p>
          <a:p>
            <a:pPr marL="342900" indent="-342900" algn="just">
              <a:buFont typeface="Arial" panose="020B0604020202020204" pitchFamily="34" charset="0"/>
              <a:buChar char="•"/>
            </a:pPr>
            <a:r>
              <a:rPr lang="es-ES" b="1" dirty="0"/>
              <a:t>V. </a:t>
            </a:r>
            <a:r>
              <a:rPr lang="es-ES" dirty="0"/>
              <a:t>Cuando deban presentar </a:t>
            </a:r>
            <a:r>
              <a:rPr lang="es-ES" b="1" dirty="0"/>
              <a:t>declaraciones complementarias</a:t>
            </a:r>
            <a:r>
              <a:rPr lang="es-ES" dirty="0"/>
              <a:t>, ya sea </a:t>
            </a:r>
            <a:r>
              <a:rPr lang="es-ES" b="1" dirty="0"/>
              <a:t>por la información a que se refiere esta regla o la declaración del ejercicio</a:t>
            </a:r>
            <a:r>
              <a:rPr lang="es-ES" dirty="0"/>
              <a:t>, </a:t>
            </a:r>
            <a:r>
              <a:rPr lang="es-ES" b="1" dirty="0"/>
              <a:t>deberán hacerlo por ambas obligaciones</a:t>
            </a:r>
            <a:r>
              <a:rPr lang="es-ES" dirty="0"/>
              <a:t>, cumpliendo con el requisito de que la presentación </a:t>
            </a:r>
            <a:r>
              <a:rPr lang="es-ES" b="1" dirty="0"/>
              <a:t>se lleve a cabo el mismo día</a:t>
            </a:r>
            <a:r>
              <a:rPr lang="es-ES" dirty="0"/>
              <a:t>, debiéndose indicar en el apartado de datos generales el número de operación asignado y la fecha de presentación de la declaración que se complementa. Se llenará nuevamente la declaración con los datos correctos, así como los datos generales del declarante, siguiendo el procedimiento establecido en las fracciones I, II, III y IV de la presente regla. </a:t>
            </a:r>
            <a:endParaRPr lang="es-ES" dirty="0" smtClean="0"/>
          </a:p>
          <a:p>
            <a:pPr marL="342900" indent="-342900" algn="just">
              <a:buFont typeface="Arial" panose="020B0604020202020204" pitchFamily="34" charset="0"/>
              <a:buChar char="•"/>
            </a:pPr>
            <a:endParaRPr lang="es-ES" sz="2200" dirty="0"/>
          </a:p>
          <a:p>
            <a:pPr marL="342900" indent="-342900" algn="just">
              <a:buFont typeface="Arial" panose="020B0604020202020204" pitchFamily="34" charset="0"/>
              <a:buChar char="•"/>
            </a:pPr>
            <a:r>
              <a:rPr lang="es-ES" dirty="0"/>
              <a:t>Conforme a la lamina anterior el ISSIF  contiene los siguientes </a:t>
            </a:r>
            <a:r>
              <a:rPr lang="es-ES" b="1" dirty="0"/>
              <a:t>anexos</a:t>
            </a:r>
            <a:r>
              <a:rPr lang="es-ES" dirty="0"/>
              <a:t>:</a:t>
            </a:r>
          </a:p>
          <a:p>
            <a:pPr algn="just"/>
            <a:endParaRPr lang="es-ES" sz="2200" dirty="0"/>
          </a:p>
        </p:txBody>
      </p:sp>
    </p:spTree>
    <p:extLst>
      <p:ext uri="{BB962C8B-B14F-4D97-AF65-F5344CB8AC3E}">
        <p14:creationId xmlns:p14="http://schemas.microsoft.com/office/powerpoint/2010/main" val="5646066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7C7FCD8E-A0C0-453C-9CE6-E08020D0E68E}"/>
              </a:ext>
            </a:extLst>
          </p:cNvPr>
          <p:cNvSpPr>
            <a:spLocks noGrp="1"/>
          </p:cNvSpPr>
          <p:nvPr>
            <p:ph idx="1"/>
          </p:nvPr>
        </p:nvSpPr>
        <p:spPr>
          <a:xfrm>
            <a:off x="1300433" y="241540"/>
            <a:ext cx="7349705" cy="6093124"/>
          </a:xfrm>
        </p:spPr>
        <p:txBody>
          <a:bodyPr>
            <a:normAutofit fontScale="85000" lnSpcReduction="20000"/>
          </a:bodyPr>
          <a:lstStyle/>
          <a:p>
            <a:pPr marL="0" indent="0">
              <a:lnSpc>
                <a:spcPct val="150000"/>
              </a:lnSpc>
              <a:buNone/>
            </a:pPr>
            <a:r>
              <a:rPr lang="es-ES" sz="2100" dirty="0" smtClean="0"/>
              <a:t>1. Personas </a:t>
            </a:r>
            <a:r>
              <a:rPr lang="es-ES" sz="2100" dirty="0"/>
              <a:t>Morales en </a:t>
            </a:r>
            <a:r>
              <a:rPr lang="es-ES" sz="2100" dirty="0" smtClean="0"/>
              <a:t>General</a:t>
            </a:r>
            <a:r>
              <a:rPr lang="es-ES" sz="2100" dirty="0"/>
              <a:t/>
            </a:r>
            <a:br>
              <a:rPr lang="es-ES" sz="2100" dirty="0"/>
            </a:br>
            <a:r>
              <a:rPr lang="es-ES" sz="2100" dirty="0" smtClean="0"/>
              <a:t>2</a:t>
            </a:r>
            <a:r>
              <a:rPr lang="es-ES" sz="2100" dirty="0"/>
              <a:t>. Instituciones de Crédito</a:t>
            </a:r>
            <a:br>
              <a:rPr lang="es-ES" sz="2100" dirty="0"/>
            </a:br>
            <a:r>
              <a:rPr lang="es-ES" sz="2100" dirty="0"/>
              <a:t>3. Grupos Financieros</a:t>
            </a:r>
            <a:br>
              <a:rPr lang="es-ES" sz="2100" dirty="0"/>
            </a:br>
            <a:r>
              <a:rPr lang="es-ES" sz="2100" dirty="0"/>
              <a:t>4. Intermediarios Financieros No Bancarios</a:t>
            </a:r>
            <a:br>
              <a:rPr lang="es-ES" sz="2100" dirty="0"/>
            </a:br>
            <a:r>
              <a:rPr lang="es-ES" sz="2100" dirty="0"/>
              <a:t>5. Casas de Bolsa</a:t>
            </a:r>
            <a:br>
              <a:rPr lang="es-ES" sz="2100" dirty="0"/>
            </a:br>
            <a:r>
              <a:rPr lang="es-ES" sz="2100" dirty="0"/>
              <a:t>6. Casas de Cambio</a:t>
            </a:r>
            <a:br>
              <a:rPr lang="es-ES" sz="2100" dirty="0"/>
            </a:br>
            <a:r>
              <a:rPr lang="es-ES" sz="2100" dirty="0"/>
              <a:t>7. Instituciones de Seguros y Fianzas</a:t>
            </a:r>
            <a:br>
              <a:rPr lang="es-ES" sz="2100" dirty="0"/>
            </a:br>
            <a:r>
              <a:rPr lang="es-ES" sz="2100" dirty="0"/>
              <a:t>8. Fondos de Inversión</a:t>
            </a:r>
            <a:br>
              <a:rPr lang="es-ES" sz="2100" dirty="0"/>
            </a:br>
            <a:r>
              <a:rPr lang="es-ES" sz="2100" dirty="0"/>
              <a:t>9. Sociedades Integradoras e Integradas</a:t>
            </a:r>
            <a:br>
              <a:rPr lang="es-ES" sz="2100" dirty="0"/>
            </a:br>
            <a:r>
              <a:rPr lang="es-ES" sz="2100" dirty="0"/>
              <a:t>10. Establecimientos </a:t>
            </a:r>
            <a:r>
              <a:rPr lang="es-ES" sz="2100" dirty="0" smtClean="0"/>
              <a:t>Permanentes</a:t>
            </a:r>
          </a:p>
          <a:p>
            <a:pPr marL="0" indent="0">
              <a:lnSpc>
                <a:spcPct val="150000"/>
              </a:lnSpc>
              <a:buNone/>
            </a:pPr>
            <a:r>
              <a:rPr lang="es-ES" sz="2100" dirty="0" smtClean="0"/>
              <a:t>11</a:t>
            </a:r>
            <a:r>
              <a:rPr lang="es-ES" sz="2100" dirty="0"/>
              <a:t>. Régimen de los Coordinados</a:t>
            </a:r>
          </a:p>
          <a:p>
            <a:pPr marL="0" indent="0">
              <a:lnSpc>
                <a:spcPct val="150000"/>
              </a:lnSpc>
              <a:buNone/>
            </a:pPr>
            <a:r>
              <a:rPr lang="es-ES" sz="2100" dirty="0"/>
              <a:t>12.- Régimen de Actividades Agrícolas, Ganaderas, Silvícolas y Pesqueras</a:t>
            </a:r>
            <a:br>
              <a:rPr lang="es-ES" sz="2100" dirty="0"/>
            </a:br>
            <a:endParaRPr lang="es-ES" sz="2100" dirty="0"/>
          </a:p>
          <a:p>
            <a:pPr marL="0" indent="0" algn="r">
              <a:buNone/>
            </a:pPr>
            <a:r>
              <a:rPr lang="es-ES" sz="2100" dirty="0" smtClean="0"/>
              <a:t>			Nota</a:t>
            </a:r>
            <a:r>
              <a:rPr lang="es-ES" sz="2100" dirty="0"/>
              <a:t>: en la página del SAT existe un  formato guía para la presentación de cada  anexo. </a:t>
            </a:r>
          </a:p>
          <a:p>
            <a:endParaRPr lang="es-ES" sz="2000" dirty="0"/>
          </a:p>
          <a:p>
            <a:endParaRPr lang="es-MX" sz="1900" dirty="0"/>
          </a:p>
        </p:txBody>
      </p:sp>
    </p:spTree>
    <p:extLst>
      <p:ext uri="{BB962C8B-B14F-4D97-AF65-F5344CB8AC3E}">
        <p14:creationId xmlns:p14="http://schemas.microsoft.com/office/powerpoint/2010/main" val="37123480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F5079904-3E12-48D3-AAAA-8A9E71BFB96B}"/>
              </a:ext>
            </a:extLst>
          </p:cNvPr>
          <p:cNvSpPr>
            <a:spLocks noGrp="1"/>
          </p:cNvSpPr>
          <p:nvPr>
            <p:ph idx="1"/>
          </p:nvPr>
        </p:nvSpPr>
        <p:spPr>
          <a:xfrm>
            <a:off x="1164566" y="548680"/>
            <a:ext cx="7822003" cy="5760640"/>
          </a:xfrm>
        </p:spPr>
        <p:txBody>
          <a:bodyPr>
            <a:normAutofit/>
          </a:bodyPr>
          <a:lstStyle/>
          <a:p>
            <a:pPr algn="just"/>
            <a:r>
              <a:rPr lang="es-MX" b="1" dirty="0"/>
              <a:t>2.19.2</a:t>
            </a:r>
            <a:r>
              <a:rPr lang="es-MX" dirty="0"/>
              <a:t>  </a:t>
            </a:r>
            <a:r>
              <a:rPr lang="es-ES" dirty="0"/>
              <a:t>de la RMF publicada el 22 de diciembre de 2017 en DOF. </a:t>
            </a:r>
          </a:p>
          <a:p>
            <a:pPr algn="just"/>
            <a:r>
              <a:rPr lang="es-MX" dirty="0"/>
              <a:t>Los contribuyentes que hubieran presentado aviso de suspensión de actividades en el RFC en términos de lo dispuesto en los artículos 29 y 30 del Reglamento del CFF y no cuenten con certificado de e.firma o el mismo no se encuentre vigente, podrán </a:t>
            </a:r>
            <a:r>
              <a:rPr lang="es-MX" dirty="0" smtClean="0"/>
              <a:t>solicitar </a:t>
            </a:r>
            <a:r>
              <a:rPr lang="es-MX" dirty="0"/>
              <a:t>dicho certificado si comprueban que la información sobre la situación fiscal que presentan corresponde a un ejercicio en el cual el estado de su clave en el R.F.C. era “activo</a:t>
            </a:r>
            <a:r>
              <a:rPr lang="es-MX" dirty="0" smtClean="0"/>
              <a:t>”.</a:t>
            </a:r>
          </a:p>
          <a:p>
            <a:pPr algn="just"/>
            <a:r>
              <a:rPr lang="es-MX" b="1" dirty="0" smtClean="0"/>
              <a:t>2.19.3</a:t>
            </a:r>
            <a:r>
              <a:rPr lang="es-MX" dirty="0" smtClean="0"/>
              <a:t>   </a:t>
            </a:r>
            <a:r>
              <a:rPr lang="es-MX" dirty="0"/>
              <a:t>de la  RMF </a:t>
            </a:r>
            <a:r>
              <a:rPr lang="es-ES" dirty="0"/>
              <a:t>publicada el 22 de diciembre de 2017 en DOF. Para los efectos del artículo 32-H del CFF, la información sobre la situación fiscal que se envíe vía Internet, se sujetará a la validación siguiente: </a:t>
            </a:r>
            <a:endParaRPr lang="es-ES" dirty="0" smtClean="0"/>
          </a:p>
          <a:p>
            <a:r>
              <a:rPr lang="es-ES" b="1" dirty="0" smtClean="0"/>
              <a:t>I</a:t>
            </a:r>
            <a:r>
              <a:rPr lang="es-ES" b="1" dirty="0"/>
              <a:t>. </a:t>
            </a:r>
            <a:r>
              <a:rPr lang="es-ES" dirty="0"/>
              <a:t>Que la declaración informativa sobre su situación fiscal haya sido generada con la </a:t>
            </a:r>
            <a:r>
              <a:rPr lang="es-ES" b="1" dirty="0"/>
              <a:t>herramienta denominada </a:t>
            </a:r>
            <a:r>
              <a:rPr lang="es-ES" b="1" dirty="0" smtClean="0"/>
              <a:t>ISSIF </a:t>
            </a:r>
            <a:r>
              <a:rPr lang="es-ES" dirty="0"/>
              <a:t>(32H-CFF). </a:t>
            </a:r>
          </a:p>
        </p:txBody>
      </p:sp>
    </p:spTree>
    <p:extLst>
      <p:ext uri="{BB962C8B-B14F-4D97-AF65-F5344CB8AC3E}">
        <p14:creationId xmlns:p14="http://schemas.microsoft.com/office/powerpoint/2010/main" val="191483457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229263" y="1484784"/>
            <a:ext cx="7699076" cy="3693319"/>
          </a:xfrm>
          <a:prstGeom prst="rect">
            <a:avLst/>
          </a:prstGeom>
        </p:spPr>
        <p:txBody>
          <a:bodyPr wrap="square">
            <a:spAutoFit/>
          </a:bodyPr>
          <a:lstStyle/>
          <a:p>
            <a:pPr marL="285750" indent="-285750">
              <a:buFont typeface="Arial" panose="020B0604020202020204" pitchFamily="34" charset="0"/>
              <a:buChar char="•"/>
            </a:pPr>
            <a:r>
              <a:rPr lang="es-ES" b="1" dirty="0"/>
              <a:t>II. </a:t>
            </a:r>
            <a:r>
              <a:rPr lang="es-ES" dirty="0"/>
              <a:t>Que la información </a:t>
            </a:r>
            <a:r>
              <a:rPr lang="es-ES" b="1" dirty="0"/>
              <a:t>no contenga virus </a:t>
            </a:r>
            <a:r>
              <a:rPr lang="es-ES" dirty="0"/>
              <a:t>informáticos. </a:t>
            </a:r>
            <a:endParaRPr lang="es-ES" dirty="0" smtClean="0"/>
          </a:p>
          <a:p>
            <a:endParaRPr lang="es-ES" dirty="0"/>
          </a:p>
          <a:p>
            <a:pPr marL="285750" indent="-285750">
              <a:buFont typeface="Arial" panose="020B0604020202020204" pitchFamily="34" charset="0"/>
              <a:buChar char="•"/>
            </a:pPr>
            <a:r>
              <a:rPr lang="es-ES" b="1" dirty="0"/>
              <a:t>III. </a:t>
            </a:r>
            <a:r>
              <a:rPr lang="es-ES" dirty="0"/>
              <a:t>Que se señale la autoridad competente para la recepción: AGGC o ACFI, o en su caso, la AGH, según corresponda. </a:t>
            </a:r>
            <a:endParaRPr lang="es-ES" dirty="0" smtClean="0"/>
          </a:p>
          <a:p>
            <a:endParaRPr lang="es-ES" dirty="0"/>
          </a:p>
          <a:p>
            <a:pPr marL="285750" indent="-285750">
              <a:buFont typeface="Arial" panose="020B0604020202020204" pitchFamily="34" charset="0"/>
              <a:buChar char="•"/>
            </a:pPr>
            <a:r>
              <a:rPr lang="es-ES" b="1" dirty="0"/>
              <a:t>IV. Que el envío se realice en la misma fecha en que se presente la declaración del ejercicio</a:t>
            </a:r>
            <a:r>
              <a:rPr lang="es-ES" dirty="0"/>
              <a:t>. </a:t>
            </a:r>
            <a:endParaRPr lang="es-MX" dirty="0"/>
          </a:p>
          <a:p>
            <a:endParaRPr lang="es-MX" dirty="0"/>
          </a:p>
          <a:p>
            <a:pPr marL="285750" indent="-285750">
              <a:buFont typeface="Arial" panose="020B0604020202020204" pitchFamily="34" charset="0"/>
              <a:buChar char="•"/>
            </a:pPr>
            <a:r>
              <a:rPr lang="es-ES" dirty="0"/>
              <a:t>(AGGC: Administración General de Grandes Contribuyentes) </a:t>
            </a:r>
            <a:endParaRPr lang="es-ES" dirty="0" smtClean="0"/>
          </a:p>
          <a:p>
            <a:endParaRPr lang="es-ES" dirty="0"/>
          </a:p>
          <a:p>
            <a:pPr marL="285750" indent="-285750">
              <a:buFont typeface="Arial" panose="020B0604020202020204" pitchFamily="34" charset="0"/>
              <a:buChar char="•"/>
            </a:pPr>
            <a:r>
              <a:rPr lang="es-ES" dirty="0"/>
              <a:t>(ACFI: Administración Central de Fiscalización Internacional) </a:t>
            </a:r>
            <a:endParaRPr lang="es-ES" dirty="0" smtClean="0"/>
          </a:p>
          <a:p>
            <a:endParaRPr lang="es-ES" dirty="0"/>
          </a:p>
          <a:p>
            <a:pPr marL="285750" indent="-285750">
              <a:buFont typeface="Arial" panose="020B0604020202020204" pitchFamily="34" charset="0"/>
              <a:buChar char="•"/>
            </a:pPr>
            <a:r>
              <a:rPr lang="es-ES" dirty="0"/>
              <a:t>(AGH: Administración General de Hidrocarburos) </a:t>
            </a:r>
            <a:endParaRPr lang="es-MX" dirty="0"/>
          </a:p>
        </p:txBody>
      </p:sp>
    </p:spTree>
    <p:extLst>
      <p:ext uri="{BB962C8B-B14F-4D97-AF65-F5344CB8AC3E}">
        <p14:creationId xmlns:p14="http://schemas.microsoft.com/office/powerpoint/2010/main" val="419632799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AFC776FA-AAF4-41DC-9649-4DB5A94E5A4D}"/>
              </a:ext>
            </a:extLst>
          </p:cNvPr>
          <p:cNvSpPr>
            <a:spLocks noGrp="1"/>
          </p:cNvSpPr>
          <p:nvPr>
            <p:ph type="title"/>
          </p:nvPr>
        </p:nvSpPr>
        <p:spPr>
          <a:xfrm>
            <a:off x="899592" y="332656"/>
            <a:ext cx="9237712" cy="648072"/>
          </a:xfrm>
        </p:spPr>
        <p:txBody>
          <a:bodyPr>
            <a:normAutofit fontScale="90000"/>
          </a:bodyPr>
          <a:lstStyle/>
          <a:p>
            <a:pPr algn="ctr"/>
            <a:r>
              <a:rPr lang="es-MX" b="1" dirty="0"/>
              <a:t/>
            </a:r>
            <a:br>
              <a:rPr lang="es-MX" b="1" dirty="0"/>
            </a:br>
            <a:r>
              <a:rPr lang="es-MX" sz="2200" b="1" dirty="0"/>
              <a:t>CONTRIBUYENTES RELEVADOS DE PRESENTAR ISSIF </a:t>
            </a:r>
          </a:p>
        </p:txBody>
      </p:sp>
      <p:sp>
        <p:nvSpPr>
          <p:cNvPr id="6" name="Marcador de contenido 5">
            <a:extLst>
              <a:ext uri="{FF2B5EF4-FFF2-40B4-BE49-F238E27FC236}">
                <a16:creationId xmlns:a16="http://schemas.microsoft.com/office/drawing/2014/main" xmlns="" id="{5E185EA4-CB98-4799-8E00-05F32680CC26}"/>
              </a:ext>
            </a:extLst>
          </p:cNvPr>
          <p:cNvSpPr>
            <a:spLocks noGrp="1"/>
          </p:cNvSpPr>
          <p:nvPr>
            <p:ph idx="1"/>
          </p:nvPr>
        </p:nvSpPr>
        <p:spPr>
          <a:xfrm>
            <a:off x="755576" y="1463478"/>
            <a:ext cx="7867291" cy="4112060"/>
          </a:xfrm>
        </p:spPr>
        <p:txBody>
          <a:bodyPr>
            <a:normAutofit fontScale="92500" lnSpcReduction="10000"/>
          </a:bodyPr>
          <a:lstStyle/>
          <a:p>
            <a:pPr marL="0" indent="0" algn="just">
              <a:buNone/>
            </a:pPr>
            <a:r>
              <a:rPr lang="es-ES" sz="1900" b="1" dirty="0"/>
              <a:t>2.19.4 </a:t>
            </a:r>
            <a:r>
              <a:rPr lang="es-ES" sz="1900" dirty="0"/>
              <a:t>de la RMF publicada el 22 de diciembre de 2017 en DOF. </a:t>
            </a:r>
          </a:p>
          <a:p>
            <a:pPr marL="0" indent="0" algn="just">
              <a:buNone/>
            </a:pPr>
            <a:r>
              <a:rPr lang="es-MX" sz="1900" dirty="0"/>
              <a:t>Para los efectos del artículo 32-H del CFF, los contribuyentes que estén obligados a presentar la </a:t>
            </a:r>
            <a:r>
              <a:rPr lang="es-ES" sz="1900" dirty="0"/>
              <a:t>información</a:t>
            </a:r>
            <a:r>
              <a:rPr lang="es-MX" sz="1900" dirty="0"/>
              <a:t> sobre su situación fiscal por haberse ubicado </a:t>
            </a:r>
            <a:r>
              <a:rPr lang="es-MX" sz="1900" b="1" dirty="0"/>
              <a:t>únicamente</a:t>
            </a:r>
            <a:r>
              <a:rPr lang="es-MX" sz="1900" dirty="0"/>
              <a:t> en el supuesto a que se refiere la </a:t>
            </a:r>
            <a:r>
              <a:rPr lang="es-MX" sz="1900" b="1" dirty="0"/>
              <a:t>fracción V</a:t>
            </a:r>
            <a:r>
              <a:rPr lang="es-MX" sz="1900" dirty="0"/>
              <a:t> del citado artículo, podrán optar por no presentarla cuando el importe total de operaciones llevadas a cabo con residentes en el extranjero </a:t>
            </a:r>
            <a:r>
              <a:rPr lang="es-MX" sz="1900" u="sng" dirty="0"/>
              <a:t>en el ejercicio fiscal </a:t>
            </a:r>
            <a:r>
              <a:rPr lang="es-MX" sz="1900" dirty="0"/>
              <a:t>sea inferior a $</a:t>
            </a:r>
            <a:r>
              <a:rPr lang="es-ES" sz="1900" dirty="0"/>
              <a:t>100</a:t>
            </a:r>
            <a:r>
              <a:rPr lang="es-MX" sz="1900" dirty="0"/>
              <a:t>´000,000.00 (</a:t>
            </a:r>
            <a:r>
              <a:rPr lang="es-ES" sz="1900" dirty="0"/>
              <a:t>Cien</a:t>
            </a:r>
            <a:r>
              <a:rPr lang="es-MX" sz="1900" dirty="0"/>
              <a:t> millones de pesos 00/100 M.N.).</a:t>
            </a:r>
          </a:p>
          <a:p>
            <a:pPr marL="0" indent="0" algn="just">
              <a:buNone/>
            </a:pPr>
            <a:r>
              <a:rPr lang="es-ES" sz="1900" dirty="0"/>
              <a:t>(Se refiere a las operaciones del ejercicio</a:t>
            </a:r>
            <a:r>
              <a:rPr lang="es-ES" sz="1900" dirty="0" smtClean="0"/>
              <a:t>)</a:t>
            </a:r>
          </a:p>
          <a:p>
            <a:pPr marL="0" indent="0" algn="just">
              <a:buNone/>
            </a:pPr>
            <a:endParaRPr lang="es-ES" sz="1900" dirty="0"/>
          </a:p>
          <a:p>
            <a:pPr marL="0" indent="0" algn="just">
              <a:buNone/>
            </a:pPr>
            <a:r>
              <a:rPr lang="es-ES" sz="1900" dirty="0">
                <a:solidFill>
                  <a:schemeClr val="accent3">
                    <a:lumMod val="50000"/>
                  </a:schemeClr>
                </a:solidFill>
              </a:rPr>
              <a:t>Nota: para el ejercicio 2015 y 2016 el monto fue de $30,000,000.00 (treinta millones de pesos 00/100 M.N.) conforme a las reglas 2.20.4 publicadas con fecha 23/12/2015 y 23/12/2016.</a:t>
            </a:r>
          </a:p>
          <a:p>
            <a:endParaRPr lang="es-MX" dirty="0"/>
          </a:p>
        </p:txBody>
      </p:sp>
    </p:spTree>
    <p:extLst>
      <p:ext uri="{BB962C8B-B14F-4D97-AF65-F5344CB8AC3E}">
        <p14:creationId xmlns:p14="http://schemas.microsoft.com/office/powerpoint/2010/main" val="170141940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891B990D-6855-4A9B-BD75-2D8BF98A7A62}"/>
              </a:ext>
            </a:extLst>
          </p:cNvPr>
          <p:cNvSpPr>
            <a:spLocks noGrp="1"/>
          </p:cNvSpPr>
          <p:nvPr>
            <p:ph idx="1"/>
          </p:nvPr>
        </p:nvSpPr>
        <p:spPr>
          <a:xfrm>
            <a:off x="1139780" y="448575"/>
            <a:ext cx="7872666" cy="5980980"/>
          </a:xfrm>
        </p:spPr>
        <p:txBody>
          <a:bodyPr>
            <a:noAutofit/>
          </a:bodyPr>
          <a:lstStyle/>
          <a:p>
            <a:pPr marL="0" indent="0" algn="just">
              <a:lnSpc>
                <a:spcPct val="150000"/>
              </a:lnSpc>
              <a:buNone/>
            </a:pPr>
            <a:r>
              <a:rPr lang="es-ES" b="1" dirty="0"/>
              <a:t>2.19.5 </a:t>
            </a:r>
            <a:r>
              <a:rPr lang="es-MX" dirty="0"/>
              <a:t>Para los efectos del </a:t>
            </a:r>
            <a:r>
              <a:rPr lang="es-MX" b="1" dirty="0"/>
              <a:t>artículo 32-H, fracción V del CFF</a:t>
            </a:r>
            <a:r>
              <a:rPr lang="es-MX" dirty="0"/>
              <a:t>, los contribuyentes que estén obligados a presentar la </a:t>
            </a:r>
            <a:r>
              <a:rPr lang="es-ES" dirty="0"/>
              <a:t>información</a:t>
            </a:r>
            <a:r>
              <a:rPr lang="es-MX" dirty="0"/>
              <a:t> sobre su situación fiscal, tendrán por cumplida dicha obligación cuando presenten en forma completa la información de los siguientes apartados que les sean aplicables:</a:t>
            </a:r>
          </a:p>
          <a:p>
            <a:pPr marL="0" indent="0" algn="just">
              <a:lnSpc>
                <a:spcPct val="150000"/>
              </a:lnSpc>
              <a:buNone/>
            </a:pPr>
            <a:r>
              <a:rPr lang="es-ES" b="1" dirty="0"/>
              <a:t>a)	</a:t>
            </a:r>
            <a:r>
              <a:rPr lang="es-MX" dirty="0"/>
              <a:t>Operaciones financieras derivadas contratadas con residentes en el extranjero  </a:t>
            </a:r>
            <a:r>
              <a:rPr lang="es-MX" dirty="0" smtClean="0"/>
              <a:t>(</a:t>
            </a:r>
            <a:r>
              <a:rPr lang="es-MX" dirty="0"/>
              <a:t>Apartado 11).</a:t>
            </a:r>
          </a:p>
          <a:p>
            <a:pPr marL="0" indent="0" algn="just">
              <a:lnSpc>
                <a:spcPct val="150000"/>
              </a:lnSpc>
              <a:buNone/>
            </a:pPr>
            <a:r>
              <a:rPr lang="es-ES" b="1" dirty="0"/>
              <a:t>b)</a:t>
            </a:r>
            <a:r>
              <a:rPr lang="es-MX" dirty="0"/>
              <a:t>	Inversiones permanentes en subsidiarias, asociadas y afiliadas residentes en el extranjero (Apartado 12).</a:t>
            </a:r>
          </a:p>
          <a:p>
            <a:pPr marL="0" indent="0" algn="just">
              <a:lnSpc>
                <a:spcPct val="150000"/>
              </a:lnSpc>
              <a:buNone/>
            </a:pPr>
            <a:r>
              <a:rPr lang="es-ES" b="1" dirty="0"/>
              <a:t>c)	</a:t>
            </a:r>
            <a:r>
              <a:rPr lang="es-MX" dirty="0"/>
              <a:t>Socios o accionistas que tuvieron acciones o partes sociales (Apartado 13</a:t>
            </a:r>
            <a:r>
              <a:rPr lang="es-MX" dirty="0" smtClean="0"/>
              <a:t>).</a:t>
            </a:r>
            <a:endParaRPr lang="es-MX" dirty="0"/>
          </a:p>
        </p:txBody>
      </p:sp>
    </p:spTree>
    <p:extLst>
      <p:ext uri="{BB962C8B-B14F-4D97-AF65-F5344CB8AC3E}">
        <p14:creationId xmlns:p14="http://schemas.microsoft.com/office/powerpoint/2010/main" val="417949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7212</Words>
  <Application>Microsoft Office PowerPoint</Application>
  <PresentationFormat>Presentación en pantalla (4:3)</PresentationFormat>
  <Paragraphs>735</Paragraphs>
  <Slides>146</Slides>
  <Notes>8</Notes>
  <HiddenSlides>0</HiddenSlides>
  <MMClips>0</MMClips>
  <ScaleCrop>false</ScaleCrop>
  <HeadingPairs>
    <vt:vector size="4" baseType="variant">
      <vt:variant>
        <vt:lpstr>Tema</vt:lpstr>
      </vt:variant>
      <vt:variant>
        <vt:i4>1</vt:i4>
      </vt:variant>
      <vt:variant>
        <vt:lpstr>Títulos de diapositiva</vt:lpstr>
      </vt:variant>
      <vt:variant>
        <vt:i4>146</vt:i4>
      </vt:variant>
    </vt:vector>
  </HeadingPairs>
  <TitlesOfParts>
    <vt:vector size="147" baseType="lpstr">
      <vt:lpstr>Espiral</vt:lpstr>
      <vt:lpstr>Presentación de PowerPoint</vt:lpstr>
      <vt:lpstr>  LOS TRABAJOS REALIZADOS POR LA COMISION REPRESENTATIVA DEL IMCP ANTE LAS ADMINISTRACIONES GENERALES DE FISCALIZACION DEL SAT DE LA ZONA CENRO OCCIDENTE DUARNTE 20 AÑOS.   EN ELLA PODRÁN ENCONTRAR UN AMPLIO MATERIAL RELACIONADO CON LA HISTORIA DEL DICTAMEN FISCAL, EL MODELO DE INFORME DEL AUDITOR INDEPENDIENTE, LOS INSTRUCTIVOS DEL ANEXO 16 DE LA RESOLUCIÓN MISCELÁNEA FISCAL, EL SOFTWARE DEL SIPRED DESDE 2010 A LA FECHA, PREGUNTAS FRECUENTES, JURISPRUDENCIAS, CRITERIOS NORMATIVOS, CRITERIOS NO VINCULATÍVOS, DICTAMEN DE ENAJENACIÓN DE ACCIONES, ENTRE OTROS TEMAS.  RELACIONADOS.                        </vt:lpstr>
      <vt:lpstr>  </vt:lpstr>
      <vt:lpstr>Presentación de PowerPoint</vt:lpstr>
      <vt:lpstr>APLICACIÓN DE LA DISPOSICIONES FISCALES 2014</vt:lpstr>
      <vt:lpstr>Presentación de PowerPoint</vt:lpstr>
      <vt:lpstr>CÓDIGO FISCAL DE LA FEDERACIÓN</vt:lpstr>
      <vt:lpstr>RESOLUCIÓN MISCELANEA</vt:lpstr>
      <vt:lpstr>RESOLUCIÓN MISCELANEA</vt:lpstr>
      <vt:lpstr>Presentación de PowerPoint</vt:lpstr>
      <vt:lpstr>ASPECTOS RELEVANTES DEL DICTAMEN FISCAL</vt:lpstr>
      <vt:lpstr>ASPECTOS RELEVANTES DEL DICTAMEN FISCAL</vt:lpstr>
      <vt:lpstr>ASPECTOS RELEVANTES DEL DICTAMEN FISCAL</vt:lpstr>
      <vt:lpstr>ANEXOS </vt:lpstr>
      <vt:lpstr>ANEXOS </vt:lpstr>
      <vt:lpstr>ANEXOS </vt:lpstr>
      <vt:lpstr>  </vt:lpstr>
      <vt:lpstr>ANEXOS</vt:lpstr>
      <vt:lpstr>ASPECTOS RELEVANTES DEL DICTAMEN FISCAL</vt:lpstr>
      <vt:lpstr>ASPECTOS RELEVANTES DEL DICTAMEN FISCAL</vt:lpstr>
      <vt:lpstr>ASPECTOS RELEVANTES DEL DICTAMEN FISCAL</vt:lpstr>
      <vt:lpstr>ASPECTOS RELEVANTES DEL DICTAMEN FISCAL</vt:lpstr>
      <vt:lpstr>Presentación de PowerPoint</vt:lpstr>
      <vt:lpstr>Presentación de PowerPoint</vt:lpstr>
      <vt:lpstr>DATOS GENERALES</vt:lpstr>
      <vt:lpstr>Presentación de PowerPoint</vt:lpstr>
      <vt:lpstr>Anexo 1.- Estado de Situación Financiera  Sin Cambios</vt:lpstr>
      <vt:lpstr>Anexo 2.- Estado de Resultado Integral.- Sin cambios</vt:lpstr>
      <vt:lpstr>Anexo 3.- Estado de Cambios en el Capital Contable-. Sin cambios</vt:lpstr>
      <vt:lpstr>Anexo 6.- Determinación del Costo de lo Vendido.- Sin cambios</vt:lpstr>
      <vt:lpstr>7.- Análisis comparativo de Gastos. Se agrega</vt:lpstr>
      <vt:lpstr>7.- Análisis comparativo de Gastos. Se agrega</vt:lpstr>
      <vt:lpstr>7.- Análisis comparativo de Gastos. Se agrega</vt:lpstr>
      <vt:lpstr>7.- Análisis comparativo de Gastos. Se agrega</vt:lpstr>
      <vt:lpstr>7.- Análisis comparativo de Gastos. Se agrega</vt:lpstr>
      <vt:lpstr>Anexo 8.- Análisis comparativo de las subcuentas del Resultado Integral de Financiamiento.- Se agrega</vt:lpstr>
      <vt:lpstr>Anexo 8.- Análisis comparativo de las subcuentas del Resultado Integral de Financiamiento.- Se agrega</vt:lpstr>
      <vt:lpstr>Anexo 9.- Relación de contribuciones a cargo del contribuyente como sujeto directo o en su carácter de retenedor.- Sin Cambios</vt:lpstr>
      <vt:lpstr>Anexo 10.- Relación de contribuciones por pagar.- Sin cambio</vt:lpstr>
      <vt:lpstr>Anexo 11.- Conciliación entre el resultado contable y fiscal para efectos del Impuesto Sobre la Renta. Se agrega</vt:lpstr>
      <vt:lpstr>Anexo 11.- Conciliación entre el resultado contable y fiscal para efectos del Impuesto Sobre la Renta. Se agrega</vt:lpstr>
      <vt:lpstr>Anexo 11.- Conciliación entre el resultado contable y fiscal para efectos del Impuesto Sobre la Renta. Se elimina</vt:lpstr>
      <vt:lpstr>Anexo 11.- Conciliación entre el resultado contable y fiscal para efectos del Impuesto Sobre la Renta. Se agrega</vt:lpstr>
      <vt:lpstr>Anexo 11.- Conciliación entre el resultado contable y fiscal para efectos del Impuesto Sobre la Renta. Se agrega</vt:lpstr>
      <vt:lpstr>Anexo 12.- Operaciones financieras derivadas contratadas con residentes en el extranjero.- Sin Cambios</vt:lpstr>
      <vt:lpstr>Anexo 13.- Inversiones permanentes subsidiarias, asociadas y afiliadas residentes en el extranjero.- Sin cambios</vt:lpstr>
      <vt:lpstr>Anexo 14.- Socios o accionistas que tuvieron acciones o partes sociales.- Sin cambios </vt:lpstr>
      <vt:lpstr>Anexo 15.- Conciliación entre los ingresos dictaminados según estado de resultado integral y los acumulados para efectos del impuesto sobre la renta y el total de actos o actividades para efectos del impuesto al valor agregado.-  Sin cambios</vt:lpstr>
      <vt:lpstr>Nexo 16.- Operaciones con partes relacionadas.- Sin cambios</vt:lpstr>
      <vt:lpstr>Anexo 17.- Información del contribuyente sobre sus partes relacionadas.- Sin cambios</vt:lpstr>
      <vt:lpstr>Anexo 18.- Datos informativo.- Se agrega</vt:lpstr>
      <vt:lpstr>Anexo 19.- Información de los pagos realizados por la determinación del impuesto sobre la renta e impuesto al activo diferido por desconsolidación al 31 de diciembre del 2013 y el pagado hasta el mes de mayo del 2018</vt:lpstr>
      <vt:lpstr>20.- Información de los pagos realizados por la determinación del impuesto sobre la renta diferido por desconsolidación y el pagado hasta el mes de mayo del ejercicio fiscal (artículo noveno, fracción xvi dtlisr calculo determinado de conformidad con: articulo 71 calculo determinado de conformidad con: </vt:lpstr>
      <vt:lpstr>20.- Información de los pagos realizados por la determinación del impuesto sobre la renta diferido por desconsolidación y el pagado hasta el mes de mayo del ejercicio fiscal (artículo noveno, fracción xvi dtlisr calculo determinado de conformidad con: articulo 71 calculo determinado de conformidad con: </vt:lpstr>
      <vt:lpstr>20.- Información de los pagos realizados por la determinación del impuesto sobre la renta diferido por desconsolidación y el pagado hasta el mes de mayo del ejercicio fiscal (artículo noveno, fracción xvi dtlisr calculo determinado de conformidad con: articulo 71 calculo determinado de conformidad con: </vt:lpstr>
      <vt:lpstr>20.- INFORMACION DE LOS PAGOS REALIZADOS POR LA DETERMINACION DEL IMPUESTO SOBRE LA RENTA DIFERIDO POR DESCONSOLIDACION Y EL PAGADO HASTA EL MES DE MAYO DEL EJERCICIO FISCAL (ARTÍCULO NOVENO, FRACCIÓN XVI DTLISR CALCULO DETERMINADO DE CONFORMIDAD CON: ARTICULO 71 CALCULO DETERMINADO DE CONFORMIDAD CON: </vt:lpstr>
      <vt:lpstr>20.- Información de los pagos realizados por la determinación del impuesto sobre la renta diferido por desconsolidación y el pagado hasta el mes de mayo del ejercicio fiscal (artículo noveno, fracción xvi dtlisr calculo determinado de conformidad con: articulo 71 calculo determinado de conformidad con: </vt:lpstr>
      <vt:lpstr>20.- Información de los pagos realizados por la determinación del impuesto sobre la renta diferido por desconsolidación y el pagado hasta el mes de mayo del ejercicio fiscal (artículo noveno, fracción xvi dtlisr calculo determinado de conformidad con: articulo 71 calculo determinado de conformidad con: </vt:lpstr>
      <vt:lpstr>Anexo 21.- Créditos por concepto de pérdidas fiscales (Artículo segundo fracción VIII de la disposición transitoria de la Ley del Impuesto Sobre la Renta, vigente a partir del 01 de enero del 2016)  </vt:lpstr>
      <vt:lpstr>Anexo 21.- Créditos por concepto de pérdidas fiscales (Artículo segundo fracción VIII de la disposición transitoria de la Ley del Impuesto Sobre la Renta, vigente a partir del 01 de enero del 2016) </vt:lpstr>
      <vt:lpstr>Anexo 22.- Perdida por enajenación de acciones en la determinación del resultado o pérdida fiscal consolidada (Artículo segundo fracción IX de las disposiciones transitorias de la Ley del Impuesto Sobre la Renta, vigente a partir del 01 de Enero de 2016)</vt:lpstr>
      <vt:lpstr>Anexo 23.- Inversiones .- Se agrega </vt:lpstr>
      <vt:lpstr>INVERSIONES</vt:lpstr>
      <vt:lpstr>INVERSIONES</vt:lpstr>
      <vt:lpstr>Anexo 24.- Cuentas y documentos por cobrar y por pagar en moneda extranjera.- Sin cambios </vt:lpstr>
      <vt:lpstr>Anexo 25.- Prestamos al extranjero </vt:lpstr>
      <vt:lpstr>Anexo 26.- Integración de pérdidas fiscales del ejercicios anteriores</vt:lpstr>
      <vt:lpstr> Cuestionario de diagnostico fiscal revisión del contador publico </vt:lpstr>
      <vt:lpstr>SIPRED 2018</vt:lpstr>
      <vt:lpstr>SIPRED 2018</vt:lpstr>
      <vt:lpstr>SIPRED 2018</vt:lpstr>
      <vt:lpstr>Presentación de PowerPoint</vt:lpstr>
      <vt:lpstr>Abrir contribuyente</vt:lpstr>
      <vt:lpstr>Presentación de PowerPoint</vt:lpstr>
      <vt:lpstr>Presentación de PowerPoint</vt:lpstr>
      <vt:lpstr>Presentación de PowerPoint</vt:lpstr>
      <vt:lpstr>Anexo 1.- Estado de Situación Financiera  Sin Cambios</vt:lpstr>
      <vt:lpstr>EVIDENCIA DE LA APLICACIÓN DE LOS PROCEDIMIENTOS DE REVISIÓN SOBRE LA SITUACIÓN FISCAL DEL CONTRIBUYENTE </vt:lpstr>
      <vt:lpstr>Presentación de PowerPoint</vt:lpstr>
      <vt:lpstr>EVIDENCIA DE LA APLICACIÓN DE LOS PROCEDIMIENTOS DE REVISIÓN SOBRE LA SITUACIÓN FISCAL DEL CONTRIBUYENTE</vt:lpstr>
      <vt:lpstr>Presentación de PowerPoint</vt:lpstr>
      <vt:lpstr>EVIDENCIA DE LA APLICACIÓN DE LOS PROCEDIMIENTOS DE REVISIÓN SOBRE LA SITUACIÓN FISCAL DEL CONTRIBUYENTE</vt:lpstr>
      <vt:lpstr>Presentación de PowerPoint</vt:lpstr>
      <vt:lpstr>Presentación de PowerPoint</vt:lpstr>
      <vt:lpstr>Presentación de PowerPoint</vt:lpstr>
      <vt:lpstr>Presentación de PowerPoint</vt:lpstr>
      <vt:lpstr>Presentación de PowerPoint</vt:lpstr>
      <vt:lpstr>Presentación de PowerPoint</vt:lpstr>
      <vt:lpstr>SISTEMA DE PRESENTACION DE LA INFORMACION ALTERNATIVA AL DICTAMEN.  ISSIF  </vt:lpstr>
      <vt:lpstr> Código fiscal de la federación  Art.  32H  </vt:lpstr>
      <vt:lpstr> Código fiscal de la federación  art 32 H</vt:lpstr>
      <vt:lpstr>Reglas  de carácter general  (Miscelánea Fiscal 2018)</vt:lpstr>
      <vt:lpstr>Presentación de PowerPoint</vt:lpstr>
      <vt:lpstr>Presentación de PowerPoint</vt:lpstr>
      <vt:lpstr>Presentación de PowerPoint</vt:lpstr>
      <vt:lpstr>Presentación de PowerPoint</vt:lpstr>
      <vt:lpstr>Presentación de PowerPoint</vt:lpstr>
      <vt:lpstr> CONTRIBUYENTES RELEVADOS DE PRESENTAR ISSIF </vt:lpstr>
      <vt:lpstr>Presentación de PowerPoint</vt:lpstr>
      <vt:lpstr>Presentación de PowerPoint</vt:lpstr>
      <vt:lpstr>Pregunta Frecuente 11.- Qué deben hacer aquéllos contribuyentes personas morales residentes en México con operaciones llevadas a cabo con residentes en el extranjero que optaron por aplicar lo señalado en la regla 2.19.5. de la resolución miscelánea fiscal para 2018, para que el sistema ISSIF (32H-CFF), les permita enviar su información sobre situación fiscal del ejercicio de 2018?  </vt:lpstr>
      <vt:lpstr>Presentación de PowerPoint</vt:lpstr>
      <vt:lpstr>Nota importante sobre partes relacionadas con residentes en el extranjero.</vt:lpstr>
      <vt:lpstr>Momento de presentación de la información sobre su situación fiscal.     ISSIF 2018. </vt:lpstr>
      <vt:lpstr>Presentación de PowerPoint</vt:lpstr>
      <vt:lpstr>Para el ejercicio 2018, se adjunta la plantilla tipo .SB2 generada con ISSIF al enviar la declaración anual Régimen General/ F18 como se muestra en las siguientes imágenes: </vt:lpstr>
      <vt:lpstr>Presentación de PowerPoint</vt:lpstr>
      <vt:lpstr>OPCIÓN DE PRESENTAR DICTAMEN Y TENER POR CUMPLIDA LA OBLIGACION DE ISSIF </vt:lpstr>
      <vt:lpstr>CONTENIDO DEL ISSIF 2018(32-H CFF) </vt:lpstr>
      <vt:lpstr>CONTENIDO DEL ISSIF 2018(32-H CFF) </vt:lpstr>
      <vt:lpstr>CONTENIDO DEL ISSIF 2018(32-H CFF) </vt:lpstr>
      <vt:lpstr>CONTENIDO DEL ISSIF 2018 (32-H CFF) </vt:lpstr>
      <vt:lpstr>Presentación de PowerPoint</vt:lpstr>
      <vt:lpstr>Presentación de PowerPoint</vt:lpstr>
      <vt:lpstr>Multa por NO presentar el ISSIF </vt:lpstr>
      <vt:lpstr>Consideraciones:</vt:lpstr>
      <vt:lpstr>Consideraciones:</vt:lpstr>
      <vt:lpstr>El sistema ISSIF 2018</vt:lpstr>
      <vt:lpstr>Contenido del ISIF 2018</vt:lpstr>
      <vt:lpstr>Como crear una empresa en ISSIF 2018 </vt:lpstr>
      <vt:lpstr>Crear el archivo </vt:lpstr>
      <vt:lpstr>Presentación de PowerPoint</vt:lpstr>
      <vt:lpstr>Presentación de PowerPoint</vt:lpstr>
      <vt:lpstr>Presentación de PowerPoint</vt:lpstr>
      <vt:lpstr>Presentación de PowerPoint</vt:lpstr>
      <vt:lpstr>OPERACIÓN DE LA OPCIÓN HOJA DE TRABAJO  2018 </vt:lpstr>
      <vt:lpstr>Opción hoja de trabajo</vt:lpstr>
      <vt:lpstr>Opción hoja de trabajo</vt:lpstr>
      <vt:lpstr>Para entrar a la opción de la hoja de trabajo</vt:lpstr>
      <vt:lpstr>Menú de la Hoja de Trabajo</vt:lpstr>
      <vt:lpstr>Abrir un nuevo contribuyente</vt:lpstr>
      <vt:lpstr>Abrir un nuevo contribuyente</vt:lpstr>
      <vt:lpstr>Presentación de PowerPoint</vt:lpstr>
      <vt:lpstr> Informe sobre la revisión fiscal del contribuyente</vt:lpstr>
      <vt:lpstr>Informe sobre la revisión fiscal</vt:lpstr>
      <vt:lpstr>Informe sobre la revisión fiscal</vt:lpstr>
      <vt:lpstr>Informe sobre la revisión fiscal</vt:lpstr>
      <vt:lpstr>Informe sobre la revisión fiscal</vt:lpstr>
      <vt:lpstr>Informe sobre la revisión fiscal</vt:lpstr>
      <vt:lpstr>Informe sobre la revisión fiscal</vt:lpstr>
      <vt:lpstr>Informe sobre la revisión fiscal</vt:lpstr>
      <vt:lpstr>Informe sobre la revisión fiscal</vt:lpstr>
      <vt:lpstr>Informe sobre la revisión fiscal</vt:lpstr>
      <vt:lpstr>Informe sobre la revisión fiscal</vt:lpstr>
      <vt:lpstr>Informe sobre la revisión fiscal</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C.P.C. Juan Antonio Zapata Zapata</dc:creator>
  <cp:lastModifiedBy>JUAN ZAPATA</cp:lastModifiedBy>
  <cp:revision>16</cp:revision>
  <dcterms:created xsi:type="dcterms:W3CDTF">2019-06-12T02:44:58Z</dcterms:created>
  <dcterms:modified xsi:type="dcterms:W3CDTF">2019-06-13T17:47:46Z</dcterms:modified>
</cp:coreProperties>
</file>